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56" r:id="rId2"/>
    <p:sldId id="470" r:id="rId3"/>
    <p:sldId id="540" r:id="rId4"/>
    <p:sldId id="488" r:id="rId5"/>
    <p:sldId id="541" r:id="rId6"/>
    <p:sldId id="542" r:id="rId7"/>
    <p:sldId id="489" r:id="rId8"/>
    <p:sldId id="502" r:id="rId9"/>
    <p:sldId id="505" r:id="rId10"/>
    <p:sldId id="504" r:id="rId11"/>
    <p:sldId id="503" r:id="rId12"/>
    <p:sldId id="507" r:id="rId13"/>
    <p:sldId id="506" r:id="rId14"/>
    <p:sldId id="508" r:id="rId15"/>
    <p:sldId id="521" r:id="rId16"/>
    <p:sldId id="515" r:id="rId17"/>
    <p:sldId id="516" r:id="rId18"/>
    <p:sldId id="517" r:id="rId19"/>
    <p:sldId id="518" r:id="rId20"/>
    <p:sldId id="519" r:id="rId21"/>
    <p:sldId id="520" r:id="rId22"/>
    <p:sldId id="524" r:id="rId23"/>
    <p:sldId id="527" r:id="rId24"/>
    <p:sldId id="525" r:id="rId25"/>
    <p:sldId id="528" r:id="rId26"/>
    <p:sldId id="536" r:id="rId27"/>
    <p:sldId id="543" r:id="rId28"/>
    <p:sldId id="529" r:id="rId29"/>
    <p:sldId id="531" r:id="rId30"/>
    <p:sldId id="535" r:id="rId31"/>
    <p:sldId id="539" r:id="rId32"/>
    <p:sldId id="534" r:id="rId33"/>
    <p:sldId id="530" r:id="rId34"/>
    <p:sldId id="538" r:id="rId35"/>
    <p:sldId id="54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FFFF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0" autoAdjust="0"/>
    <p:restoredTop sz="83001" autoAdjust="0"/>
  </p:normalViewPr>
  <p:slideViewPr>
    <p:cSldViewPr>
      <p:cViewPr varScale="1">
        <p:scale>
          <a:sx n="80" d="100"/>
          <a:sy n="80" d="100"/>
        </p:scale>
        <p:origin x="-91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EEE09B-9491-46F6-90AC-EAFB4B5E851A}" type="datetimeFigureOut">
              <a:rPr lang="en-US" smtClean="0"/>
              <a:pPr/>
              <a:t>5/18/2010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A08714-0123-4697-BB9E-E797D37FF92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US" smtClean="0">
                <a:latin typeface="Arial" charset="0"/>
              </a:rPr>
              <a:t>The CUAHSI Hydrologic Information System (CUAHSI-HIS) provides web services, tools, standards and procedures that enhance access to more and better data for hydrologic analysis. </a:t>
            </a:r>
          </a:p>
          <a:p>
            <a:r>
              <a:rPr lang="en-US" smtClean="0">
                <a:latin typeface="Arial" charset="0"/>
              </a:rPr>
              <a:t>The web services use an XML based format for communicating hydrologic data, called WaterML. HIS web services support access to National Datasets such as the USGS National Water Information System (NWIS) and EPA Storage and Retrieval System (STORET), in a standard way. Users anywhere with access to the internet can save their data in a relational database format, called ODM, and register it with CUAHSI HIS to publish their data. Popular software for working with data, such as Excel, MATLAB and a variety of computer programming languages can access HIS data directly using web services. This lets users work with familiar software rather than having to learn something new. </a:t>
            </a:r>
          </a:p>
          <a:p>
            <a:endParaRPr lang="en-US" smtClean="0">
              <a:latin typeface="Arial" charset="0"/>
            </a:endParaRPr>
          </a:p>
          <a:p>
            <a:endParaRPr lang="en-US" smtClean="0">
              <a:latin typeface="Arial" charset="0"/>
            </a:endParaRPr>
          </a:p>
          <a:p>
            <a:endParaRPr lang="en-US" smtClean="0">
              <a:latin typeface="Arial" charset="0"/>
            </a:endParaRPr>
          </a:p>
        </p:txBody>
      </p:sp>
      <p:sp>
        <p:nvSpPr>
          <p:cNvPr id="46084" name="Slide Number Placeholder 3"/>
          <p:cNvSpPr>
            <a:spLocks noGrp="1"/>
          </p:cNvSpPr>
          <p:nvPr>
            <p:ph type="sldNum" sz="quarter" idx="5"/>
          </p:nvPr>
        </p:nvSpPr>
        <p:spPr>
          <a:noFill/>
        </p:spPr>
        <p:txBody>
          <a:bodyPr/>
          <a:lstStyle/>
          <a:p>
            <a:pPr algn="r" rtl="0" fontAlgn="base">
              <a:spcBef>
                <a:spcPct val="0"/>
              </a:spcBef>
              <a:spcAft>
                <a:spcPct val="0"/>
              </a:spcAft>
            </a:pPr>
            <a:fld id="{B757A433-6CFE-4635-A84D-C9DCDC606FBA}" type="slidenum">
              <a:rPr lang="en-US" sz="1200" kern="1200">
                <a:solidFill>
                  <a:prstClr val="black"/>
                </a:solidFill>
                <a:latin typeface="Arial" charset="0"/>
                <a:ea typeface="+mn-ea"/>
                <a:cs typeface="+mn-cs"/>
              </a:rPr>
              <a:pPr algn="r" rtl="0" fontAlgn="base">
                <a:spcBef>
                  <a:spcPct val="0"/>
                </a:spcBef>
                <a:spcAft>
                  <a:spcPct val="0"/>
                </a:spcAft>
              </a:pPr>
              <a:t>2</a:t>
            </a:fld>
            <a:endParaRPr lang="en-US" sz="1200" kern="1200">
              <a:solidFill>
                <a:prstClr val="black"/>
              </a:solidFill>
              <a:latin typeface="Arial"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HydroDesktop</a:t>
            </a:r>
            <a:r>
              <a:rPr lang="en-US" dirty="0" smtClean="0"/>
              <a:t> will</a:t>
            </a:r>
            <a:r>
              <a:rPr lang="en-US" baseline="0" dirty="0" smtClean="0"/>
              <a:t> be a key component of the HIS Project and serves as a desktop client to provide access to HIS Services. </a:t>
            </a:r>
            <a:r>
              <a:rPr lang="en-US" baseline="0" dirty="0" err="1" smtClean="0"/>
              <a:t>HydroDesktop</a:t>
            </a:r>
            <a:r>
              <a:rPr lang="en-US" baseline="0" dirty="0" smtClean="0"/>
              <a:t> will include capabilities for data discover, download, visualization, modification and export through a simple open source GIS based desktop application. </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functionality of </a:t>
            </a:r>
            <a:r>
              <a:rPr lang="en-US" dirty="0" err="1" smtClean="0"/>
              <a:t>HydroDesktop</a:t>
            </a:r>
            <a:r>
              <a:rPr lang="en-US" dirty="0" smtClean="0"/>
              <a:t> can be extended by plug-ins.</a:t>
            </a:r>
            <a:r>
              <a:rPr lang="en-US" baseline="0" dirty="0" smtClean="0"/>
              <a:t> Each plug-in needs to reference the library MapWindow.dll and implement the </a:t>
            </a:r>
            <a:r>
              <a:rPr lang="en-US" baseline="0" dirty="0" err="1" smtClean="0"/>
              <a:t>MapWindow</a:t>
            </a:r>
            <a:r>
              <a:rPr lang="en-US" baseline="0" dirty="0" smtClean="0"/>
              <a:t> 6 </a:t>
            </a:r>
            <a:r>
              <a:rPr lang="en-US" baseline="0" dirty="0" err="1" smtClean="0"/>
              <a:t>plugin</a:t>
            </a:r>
            <a:r>
              <a:rPr lang="en-US" baseline="0" dirty="0" smtClean="0"/>
              <a:t> interface. Any existing </a:t>
            </a:r>
            <a:r>
              <a:rPr lang="en-US" baseline="0" dirty="0" err="1" smtClean="0"/>
              <a:t>MapWindow</a:t>
            </a:r>
            <a:r>
              <a:rPr lang="en-US" baseline="0" dirty="0" smtClean="0"/>
              <a:t> 6 GIS plug-in can be used as a </a:t>
            </a:r>
            <a:r>
              <a:rPr lang="en-US" baseline="0" dirty="0" err="1" smtClean="0"/>
              <a:t>HydroDesktop</a:t>
            </a:r>
            <a:r>
              <a:rPr lang="en-US" baseline="0" dirty="0" smtClean="0"/>
              <a:t> plug-in. To easily access data from the </a:t>
            </a:r>
            <a:r>
              <a:rPr lang="en-US" baseline="0" dirty="0" err="1" smtClean="0"/>
              <a:t>HydroDesktop</a:t>
            </a:r>
            <a:r>
              <a:rPr lang="en-US" baseline="0" dirty="0" smtClean="0"/>
              <a:t> local database, a </a:t>
            </a:r>
            <a:r>
              <a:rPr lang="en-US" baseline="0" dirty="0" err="1" smtClean="0"/>
              <a:t>plugin</a:t>
            </a:r>
            <a:r>
              <a:rPr lang="en-US" baseline="0" dirty="0" smtClean="0"/>
              <a:t> can use functions from the </a:t>
            </a:r>
            <a:r>
              <a:rPr lang="en-US" baseline="0" dirty="0" err="1" smtClean="0"/>
              <a:t>HydroDesktop.Database.dll</a:t>
            </a:r>
            <a:r>
              <a:rPr lang="en-US" baseline="0" dirty="0" smtClean="0"/>
              <a:t> library (data abstraction layer)</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 can search for</a:t>
            </a:r>
            <a:r>
              <a:rPr lang="en-US" baseline="0" dirty="0" smtClean="0"/>
              <a:t> available data by geographic region, variable, time range and web service. The variable, time range and web service criteria are optional.</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 can search for</a:t>
            </a:r>
            <a:r>
              <a:rPr lang="en-US" baseline="0" dirty="0" smtClean="0"/>
              <a:t> available data by geographic region, variable, time range and web service. The variable, time range and web service criteria </a:t>
            </a:r>
            <a:r>
              <a:rPr lang="en-US" baseline="0" smtClean="0"/>
              <a:t>are optional.</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or more keywords can be selected.</a:t>
            </a:r>
            <a:r>
              <a:rPr lang="en-US" baseline="0" dirty="0" smtClean="0"/>
              <a:t> The list of available keywords is retrieved from HIS Central</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Search</a:t>
            </a:r>
            <a:r>
              <a:rPr lang="en-US" baseline="0" dirty="0" smtClean="0"/>
              <a:t> results are shown in a map and in a table. User can refine the search by selecting a subset of data series in the table or map.</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refining the search, </a:t>
            </a:r>
            <a:r>
              <a:rPr lang="en-US" dirty="0" err="1" smtClean="0"/>
              <a:t>HydroDesktop</a:t>
            </a:r>
            <a:r>
              <a:rPr lang="en-US" baseline="0" dirty="0" smtClean="0"/>
              <a:t> connects to one or more </a:t>
            </a:r>
            <a:r>
              <a:rPr lang="en-US" baseline="0" dirty="0" err="1" smtClean="0"/>
              <a:t>WaterOneFlow</a:t>
            </a:r>
            <a:r>
              <a:rPr lang="en-US" baseline="0" dirty="0" smtClean="0"/>
              <a:t> web services and downloads the observation data. The downloaded data is stored in a local SQLITE database. The measurement sites are displayed on the map as a new theme.</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0" y="188913"/>
            <a:ext cx="6911975" cy="7207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3850" y="1198563"/>
            <a:ext cx="4243388" cy="518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19638" y="1198563"/>
            <a:ext cx="4244975"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19638" y="3865563"/>
            <a:ext cx="4244975" cy="2516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A5AA4A3D-4E8D-4DC7-938A-63B90149854F}" type="datetime1">
              <a:rPr lang="zh-CN" altLang="en-US"/>
              <a:pPr>
                <a:defRPr/>
              </a:pPr>
              <a:t>2010/5/18</a:t>
            </a:fld>
            <a:endParaRPr lang="zh-CN"/>
          </a:p>
        </p:txBody>
      </p:sp>
      <p:sp>
        <p:nvSpPr>
          <p:cNvPr id="7" name="Rectangle 5"/>
          <p:cNvSpPr>
            <a:spLocks noGrp="1" noChangeArrowheads="1"/>
          </p:cNvSpPr>
          <p:nvPr>
            <p:ph type="ftr" sz="quarter" idx="11"/>
          </p:nvPr>
        </p:nvSpPr>
        <p:spPr>
          <a:ln/>
        </p:spPr>
        <p:txBody>
          <a:bodyPr/>
          <a:lstStyle>
            <a:lvl1pPr>
              <a:defRPr/>
            </a:lvl1pPr>
          </a:lstStyle>
          <a:p>
            <a:pPr>
              <a:defRPr/>
            </a:pPr>
            <a:r>
              <a:rPr lang="en-US" altLang="zh-CN" smtClean="0"/>
              <a:t>AWRA</a:t>
            </a:r>
            <a:endParaRPr lang="zh-CN" dirty="0"/>
          </a:p>
        </p:txBody>
      </p:sp>
      <p:sp>
        <p:nvSpPr>
          <p:cNvPr id="8" name="Rectangle 6"/>
          <p:cNvSpPr>
            <a:spLocks noGrp="1" noChangeArrowheads="1"/>
          </p:cNvSpPr>
          <p:nvPr>
            <p:ph type="sldNum" sz="quarter" idx="12"/>
          </p:nvPr>
        </p:nvSpPr>
        <p:spPr>
          <a:ln/>
        </p:spPr>
        <p:txBody>
          <a:bodyPr/>
          <a:lstStyle>
            <a:lvl1pPr>
              <a:defRPr/>
            </a:lvl1pPr>
          </a:lstStyle>
          <a:p>
            <a:pPr>
              <a:defRPr/>
            </a:pPr>
            <a:fld id="{CC1E58B3-1D5A-4E2F-A747-A2E1FC5ACE6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5/18/2010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5/18/2010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5/18/2010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ydrodesktop.codeplex.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emf"/><Relationship Id="rId3" Type="http://schemas.openxmlformats.org/officeDocument/2006/relationships/hyperlink" Target="http://www.hyroseek.org/" TargetMode="External"/><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emf"/><Relationship Id="rId2" Type="http://schemas.openxmlformats.org/officeDocument/2006/relationships/notesSlide" Target="../notesSlides/notesSlide1.xml"/><Relationship Id="rId16" Type="http://schemas.openxmlformats.org/officeDocument/2006/relationships/image" Target="../media/image15.emf"/><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wmf"/><Relationship Id="rId15" Type="http://schemas.openxmlformats.org/officeDocument/2006/relationships/image" Target="../media/image14.emf"/><Relationship Id="rId10" Type="http://schemas.openxmlformats.org/officeDocument/2006/relationships/image" Target="../media/image9.png"/><Relationship Id="rId19" Type="http://schemas.openxmlformats.org/officeDocument/2006/relationships/image" Target="../media/image18.emf"/><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openmi.org/reloaded/" TargetMode="Externa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gi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gif"/><Relationship Id="rId11" Type="http://schemas.openxmlformats.org/officeDocument/2006/relationships/image" Target="../media/image35.jpeg"/><Relationship Id="rId5" Type="http://schemas.openxmlformats.org/officeDocument/2006/relationships/image" Target="../media/image29.gif"/><Relationship Id="rId10" Type="http://schemas.openxmlformats.org/officeDocument/2006/relationships/image" Target="../media/image34.jpeg"/><Relationship Id="rId4" Type="http://schemas.openxmlformats.org/officeDocument/2006/relationships/image" Target="../media/image28.gif"/><Relationship Id="rId9" Type="http://schemas.openxmlformats.org/officeDocument/2006/relationships/image" Target="../media/image33.png"/><Relationship Id="rId1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www.hydrodesktop.org/"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8600" y="2209800"/>
            <a:ext cx="8763000" cy="1847850"/>
          </a:xfrm>
        </p:spPr>
        <p:txBody>
          <a:bodyPr>
            <a:normAutofit/>
          </a:bodyPr>
          <a:lstStyle/>
          <a:p>
            <a:r>
              <a:rPr lang="en-US" sz="3600" b="1" dirty="0" smtClean="0"/>
              <a:t>HydroDesktop: A </a:t>
            </a:r>
            <a:r>
              <a:rPr lang="en-US" sz="3600" b="1" dirty="0" smtClean="0"/>
              <a:t>Key Component of th</a:t>
            </a:r>
            <a:r>
              <a:rPr lang="en-US" sz="3600" b="1" dirty="0" smtClean="0"/>
              <a:t>e CUAHSI/CZO HIS </a:t>
            </a:r>
            <a:r>
              <a:rPr lang="en-US" sz="3600" b="1" dirty="0" smtClean="0"/>
              <a:t>for </a:t>
            </a:r>
            <a:r>
              <a:rPr lang="en-US" sz="3600" b="1" dirty="0" smtClean="0"/>
              <a:t>Hydrologic Data Discovery, Visualization, and Analysis</a:t>
            </a:r>
            <a:endParaRPr lang="en-US" sz="3600" dirty="0"/>
          </a:p>
        </p:txBody>
      </p:sp>
      <p:sp>
        <p:nvSpPr>
          <p:cNvPr id="6" name="Subtitle 5"/>
          <p:cNvSpPr>
            <a:spLocks noGrp="1"/>
          </p:cNvSpPr>
          <p:nvPr>
            <p:ph type="subTitle" idx="1"/>
          </p:nvPr>
        </p:nvSpPr>
        <p:spPr>
          <a:xfrm>
            <a:off x="1409700" y="4267200"/>
            <a:ext cx="6400800" cy="1447800"/>
          </a:xfrm>
        </p:spPr>
        <p:txBody>
          <a:bodyPr>
            <a:normAutofit/>
          </a:bodyPr>
          <a:lstStyle/>
          <a:p>
            <a:r>
              <a:rPr lang="en-US" sz="2800" dirty="0" smtClean="0"/>
              <a:t>Daniel P. Ames, Ph.D. P.E.</a:t>
            </a:r>
          </a:p>
          <a:p>
            <a:r>
              <a:rPr lang="en-US" sz="2800" dirty="0" smtClean="0"/>
              <a:t>Idaho State University</a:t>
            </a:r>
          </a:p>
          <a:p>
            <a:r>
              <a:rPr lang="en-US" sz="1800" dirty="0" smtClean="0"/>
              <a:t>With Jiří </a:t>
            </a:r>
            <a:r>
              <a:rPr lang="en-US" sz="1800" dirty="0" err="1" smtClean="0"/>
              <a:t>Kadlec</a:t>
            </a:r>
            <a:r>
              <a:rPr lang="en-US" sz="1800" dirty="0" smtClean="0"/>
              <a:t>, Jeff </a:t>
            </a:r>
            <a:r>
              <a:rPr lang="en-US" sz="1800" dirty="0" err="1" smtClean="0"/>
              <a:t>Horsburgh</a:t>
            </a:r>
            <a:r>
              <a:rPr lang="en-US" sz="1800" dirty="0" smtClean="0"/>
              <a:t>, Yang Cao, and many others… </a:t>
            </a:r>
            <a:endParaRPr lang="en-US" sz="2400" dirty="0" smtClean="0"/>
          </a:p>
          <a:p>
            <a:endParaRPr lang="en-US" sz="2400" dirty="0" smtClean="0"/>
          </a:p>
          <a:p>
            <a:endParaRPr lang="en-US" sz="2200" i="1" dirty="0" smtClean="0">
              <a:solidFill>
                <a:schemeClr val="tx1"/>
              </a:solidFill>
            </a:endParaRPr>
          </a:p>
          <a:p>
            <a:endParaRPr lang="en-US" sz="2200" i="1" dirty="0" smtClean="0">
              <a:solidFill>
                <a:schemeClr val="tx1"/>
              </a:solidFill>
            </a:endParaRPr>
          </a:p>
          <a:p>
            <a:endParaRPr lang="en-US" sz="2200" i="1" dirty="0" smtClean="0">
              <a:solidFill>
                <a:schemeClr val="tx1"/>
              </a:solidFill>
            </a:endParaRPr>
          </a:p>
        </p:txBody>
      </p:sp>
      <p:pic>
        <p:nvPicPr>
          <p:cNvPr id="9" name="Picture 8" descr="geospatial software lab.jpg"/>
          <p:cNvPicPr>
            <a:picLocks noChangeAspect="1"/>
          </p:cNvPicPr>
          <p:nvPr/>
        </p:nvPicPr>
        <p:blipFill>
          <a:blip r:embed="rId2" cstate="print"/>
          <a:srcRect/>
          <a:stretch>
            <a:fillRect/>
          </a:stretch>
        </p:blipFill>
        <p:spPr bwMode="auto">
          <a:xfrm>
            <a:off x="3002927" y="5638800"/>
            <a:ext cx="3214346" cy="990600"/>
          </a:xfrm>
          <a:prstGeom prst="rect">
            <a:avLst/>
          </a:prstGeom>
          <a:noFill/>
          <a:ln w="9525">
            <a:noFill/>
            <a:miter lim="800000"/>
            <a:headEnd/>
            <a:tailEnd/>
          </a:ln>
        </p:spPr>
      </p:pic>
      <p:pic>
        <p:nvPicPr>
          <p:cNvPr id="48130" name="Picture 2" descr="http://download.codeplex.com/Project/Download/FileDownload.aspx?ProjectName=hydrodesktop&amp;DownloadId=97166&amp;Build=16429"/>
          <p:cNvPicPr>
            <a:picLocks noChangeAspect="1" noChangeArrowheads="1"/>
          </p:cNvPicPr>
          <p:nvPr/>
        </p:nvPicPr>
        <p:blipFill>
          <a:blip r:embed="rId3" cstate="print"/>
          <a:srcRect/>
          <a:stretch>
            <a:fillRect/>
          </a:stretch>
        </p:blipFill>
        <p:spPr bwMode="auto">
          <a:xfrm>
            <a:off x="977134" y="762000"/>
            <a:ext cx="7265932" cy="1219200"/>
          </a:xfrm>
          <a:prstGeom prst="rect">
            <a:avLst/>
          </a:prstGeom>
          <a:noFill/>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0"/>
            <a:ext cx="9144000" cy="68599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0" y="-19146"/>
            <a:ext cx="9144000" cy="68771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0"/>
            <a:ext cx="9143873" cy="68580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2176463" y="1590675"/>
            <a:ext cx="4791075" cy="3676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grpSp>
        <p:nvGrpSpPr>
          <p:cNvPr id="11" name="Group 10"/>
          <p:cNvGrpSpPr/>
          <p:nvPr/>
        </p:nvGrpSpPr>
        <p:grpSpPr>
          <a:xfrm>
            <a:off x="2362200" y="1676400"/>
            <a:ext cx="6096000" cy="1828800"/>
            <a:chOff x="2362200" y="1676400"/>
            <a:chExt cx="6096000" cy="1828800"/>
          </a:xfrm>
        </p:grpSpPr>
        <p:sp>
          <p:nvSpPr>
            <p:cNvPr id="9" name="Horizontal Scroll 8"/>
            <p:cNvSpPr/>
            <p:nvPr/>
          </p:nvSpPr>
          <p:spPr>
            <a:xfrm>
              <a:off x="2362200" y="1676400"/>
              <a:ext cx="6096000" cy="1828800"/>
            </a:xfrm>
            <a:prstGeom prst="horizont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descr="http://download.codeplex.com/Project/Download/FileDownload.aspx?ProjectName=mapwindow6&amp;DownloadId=110749&amp;Build=16429"/>
            <p:cNvPicPr>
              <a:picLocks noChangeAspect="1" noChangeArrowheads="1"/>
            </p:cNvPicPr>
            <p:nvPr/>
          </p:nvPicPr>
          <p:blipFill>
            <a:blip r:embed="rId3" cstate="print"/>
            <a:srcRect r="2373"/>
            <a:stretch>
              <a:fillRect/>
            </a:stretch>
          </p:blipFill>
          <p:spPr bwMode="auto">
            <a:xfrm>
              <a:off x="2819400" y="2286000"/>
              <a:ext cx="5486400" cy="952500"/>
            </a:xfrm>
            <a:prstGeom prst="rect">
              <a:avLst/>
            </a:prstGeom>
            <a:noFill/>
          </p:spPr>
        </p:pic>
        <p:sp>
          <p:nvSpPr>
            <p:cNvPr id="10" name="TextBox 9"/>
            <p:cNvSpPr txBox="1"/>
            <p:nvPr/>
          </p:nvSpPr>
          <p:spPr>
            <a:xfrm>
              <a:off x="2550225" y="1905000"/>
              <a:ext cx="1828800" cy="584775"/>
            </a:xfrm>
            <a:prstGeom prst="rect">
              <a:avLst/>
            </a:prstGeom>
            <a:noFill/>
          </p:spPr>
          <p:txBody>
            <a:bodyPr wrap="square" rtlCol="0">
              <a:spAutoFit/>
            </a:bodyPr>
            <a:lstStyle/>
            <a:p>
              <a:r>
                <a:rPr lang="en-US" sz="3200" b="1" dirty="0" smtClean="0">
                  <a:solidFill>
                    <a:schemeClr val="tx2">
                      <a:lumMod val="50000"/>
                    </a:schemeClr>
                  </a:solidFill>
                  <a:latin typeface="Freestyle Script" pitchFamily="66" charset="0"/>
                  <a:cs typeface="Arabic Typesetting" pitchFamily="66" charset="-78"/>
                </a:rPr>
                <a:t>Made with…</a:t>
              </a:r>
              <a:endParaRPr lang="en-US" sz="3200" b="1" dirty="0">
                <a:solidFill>
                  <a:schemeClr val="tx2">
                    <a:lumMod val="50000"/>
                  </a:schemeClr>
                </a:solidFill>
                <a:latin typeface="Freestyle Script" pitchFamily="66" charset="0"/>
                <a:cs typeface="Arabic Typesetting" pitchFamily="66" charset="-7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dirty="0" smtClean="0"/>
              <a:t>HydroDesktop Plug-in Development</a:t>
            </a:r>
            <a:endParaRPr lang="en-US" dirty="0"/>
          </a:p>
        </p:txBody>
      </p:sp>
      <p:grpSp>
        <p:nvGrpSpPr>
          <p:cNvPr id="3" name="Group 2"/>
          <p:cNvGrpSpPr/>
          <p:nvPr/>
        </p:nvGrpSpPr>
        <p:grpSpPr>
          <a:xfrm>
            <a:off x="1447800" y="4648200"/>
            <a:ext cx="2971800" cy="2627770"/>
            <a:chOff x="-4341159" y="1066800"/>
            <a:chExt cx="3933265" cy="2513518"/>
          </a:xfrm>
        </p:grpSpPr>
        <p:sp>
          <p:nvSpPr>
            <p:cNvPr id="4" name="Rectangle 3"/>
            <p:cNvSpPr/>
            <p:nvPr/>
          </p:nvSpPr>
          <p:spPr>
            <a:xfrm>
              <a:off x="-4341159" y="1066800"/>
              <a:ext cx="3933265" cy="18950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341159" y="1431235"/>
              <a:ext cx="3832412" cy="2149083"/>
            </a:xfrm>
            <a:prstGeom prst="rect">
              <a:avLst/>
            </a:prstGeom>
            <a:noFill/>
          </p:spPr>
          <p:txBody>
            <a:bodyPr wrap="square" rtlCol="0">
              <a:spAutoFit/>
            </a:bodyPr>
            <a:lstStyle/>
            <a:p>
              <a:pPr>
                <a:buFont typeface="Arial" pitchFamily="34" charset="0"/>
                <a:buChar char="•"/>
              </a:pPr>
              <a:r>
                <a:rPr lang="en-US" sz="2000" dirty="0" smtClean="0"/>
                <a:t>Search and Download</a:t>
              </a:r>
            </a:p>
            <a:p>
              <a:pPr>
                <a:buFont typeface="Arial" pitchFamily="34" charset="0"/>
                <a:buChar char="•"/>
              </a:pPr>
              <a:r>
                <a:rPr lang="en-US" sz="2000" dirty="0" smtClean="0"/>
                <a:t>Graph View</a:t>
              </a:r>
            </a:p>
            <a:p>
              <a:pPr>
                <a:buFont typeface="Arial" pitchFamily="34" charset="0"/>
                <a:buChar char="•"/>
              </a:pPr>
              <a:r>
                <a:rPr lang="en-US" sz="2000" dirty="0" smtClean="0"/>
                <a:t>Data Export</a:t>
              </a:r>
            </a:p>
            <a:p>
              <a:pPr>
                <a:buFont typeface="Arial" pitchFamily="34" charset="0"/>
                <a:buChar char="•"/>
              </a:pPr>
              <a:r>
                <a:rPr lang="en-US" sz="2000" dirty="0" smtClean="0"/>
                <a:t>Metadata Fetcher</a:t>
              </a:r>
            </a:p>
            <a:p>
              <a:pPr>
                <a:buFont typeface="Arial" pitchFamily="34" charset="0"/>
                <a:buChar char="•"/>
              </a:pPr>
              <a:r>
                <a:rPr lang="en-US" sz="2000" dirty="0" err="1" smtClean="0"/>
                <a:t>HydroModeler</a:t>
              </a:r>
              <a:r>
                <a:rPr lang="en-US" sz="2000" dirty="0" smtClean="0"/>
                <a:t> (Open MI)</a:t>
              </a:r>
            </a:p>
            <a:p>
              <a:pPr>
                <a:buFont typeface="Arial" pitchFamily="34" charset="0"/>
                <a:buChar char="•"/>
              </a:pPr>
              <a:endParaRPr lang="en-US" sz="2000" dirty="0" smtClean="0"/>
            </a:p>
            <a:p>
              <a:endParaRPr lang="en-US" sz="2000" dirty="0" smtClean="0"/>
            </a:p>
          </p:txBody>
        </p:sp>
        <p:sp>
          <p:nvSpPr>
            <p:cNvPr id="6" name="TextBox 5"/>
            <p:cNvSpPr txBox="1"/>
            <p:nvPr/>
          </p:nvSpPr>
          <p:spPr>
            <a:xfrm>
              <a:off x="-4264959" y="1126435"/>
              <a:ext cx="3050242" cy="284869"/>
            </a:xfrm>
            <a:prstGeom prst="rect">
              <a:avLst/>
            </a:prstGeom>
            <a:noFill/>
          </p:spPr>
          <p:txBody>
            <a:bodyPr wrap="square" rtlCol="0">
              <a:spAutoFit/>
            </a:bodyPr>
            <a:lstStyle/>
            <a:p>
              <a:r>
                <a:rPr lang="en-US" b="1" dirty="0" smtClean="0"/>
                <a:t>Existing </a:t>
              </a:r>
              <a:r>
                <a:rPr lang="en-US" b="1" dirty="0" err="1" smtClean="0"/>
                <a:t>plugins</a:t>
              </a:r>
              <a:endParaRPr lang="en-US" dirty="0"/>
            </a:p>
          </p:txBody>
        </p:sp>
      </p:grpSp>
      <p:sp>
        <p:nvSpPr>
          <p:cNvPr id="7" name="TextBox 6"/>
          <p:cNvSpPr txBox="1"/>
          <p:nvPr/>
        </p:nvSpPr>
        <p:spPr>
          <a:xfrm>
            <a:off x="5334000" y="1752600"/>
            <a:ext cx="2819400" cy="369332"/>
          </a:xfrm>
          <a:prstGeom prst="rect">
            <a:avLst/>
          </a:prstGeom>
          <a:solidFill>
            <a:schemeClr val="accent3"/>
          </a:solidFill>
        </p:spPr>
        <p:txBody>
          <a:bodyPr wrap="square" rtlCol="0">
            <a:spAutoFit/>
          </a:bodyPr>
          <a:lstStyle/>
          <a:p>
            <a:r>
              <a:rPr lang="en-US" dirty="0" smtClean="0"/>
              <a:t>HydroDesktop.exe</a:t>
            </a:r>
            <a:endParaRPr lang="en-US" dirty="0"/>
          </a:p>
        </p:txBody>
      </p:sp>
      <p:grpSp>
        <p:nvGrpSpPr>
          <p:cNvPr id="10" name="Group 12"/>
          <p:cNvGrpSpPr/>
          <p:nvPr/>
        </p:nvGrpSpPr>
        <p:grpSpPr>
          <a:xfrm>
            <a:off x="1371600" y="1219200"/>
            <a:ext cx="2438400" cy="1828800"/>
            <a:chOff x="6019800" y="4724400"/>
            <a:chExt cx="2438400" cy="1828800"/>
          </a:xfrm>
        </p:grpSpPr>
        <p:sp>
          <p:nvSpPr>
            <p:cNvPr id="12" name="Rectangle 11"/>
            <p:cNvSpPr/>
            <p:nvPr/>
          </p:nvSpPr>
          <p:spPr>
            <a:xfrm>
              <a:off x="6019800" y="4724400"/>
              <a:ext cx="2362200" cy="1828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96000" y="5334000"/>
              <a:ext cx="2133600" cy="106680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172200" y="5410200"/>
              <a:ext cx="2286000" cy="923330"/>
            </a:xfrm>
            <a:prstGeom prst="rect">
              <a:avLst/>
            </a:prstGeom>
            <a:noFill/>
          </p:spPr>
          <p:txBody>
            <a:bodyPr wrap="square" rtlCol="0">
              <a:spAutoFit/>
            </a:bodyPr>
            <a:lstStyle/>
            <a:p>
              <a:r>
                <a:rPr lang="en-US" dirty="0" smtClean="0"/>
                <a:t>AdvancedSearch.dll</a:t>
              </a:r>
            </a:p>
            <a:p>
              <a:r>
                <a:rPr lang="en-US" dirty="0" smtClean="0"/>
                <a:t>HydroModeler.dll</a:t>
              </a:r>
            </a:p>
            <a:p>
              <a:r>
                <a:rPr lang="en-US" dirty="0" smtClean="0"/>
                <a:t>DataFetcher.dll</a:t>
              </a:r>
            </a:p>
          </p:txBody>
        </p:sp>
        <p:sp>
          <p:nvSpPr>
            <p:cNvPr id="9" name="TextBox 8"/>
            <p:cNvSpPr txBox="1"/>
            <p:nvPr/>
          </p:nvSpPr>
          <p:spPr>
            <a:xfrm>
              <a:off x="6096000" y="4724400"/>
              <a:ext cx="2286000" cy="369332"/>
            </a:xfrm>
            <a:prstGeom prst="rect">
              <a:avLst/>
            </a:prstGeom>
            <a:noFill/>
          </p:spPr>
          <p:txBody>
            <a:bodyPr wrap="square" rtlCol="0">
              <a:spAutoFit/>
            </a:bodyPr>
            <a:lstStyle/>
            <a:p>
              <a:r>
                <a:rPr lang="en-US" b="1" dirty="0" err="1" smtClean="0"/>
                <a:t>Plugins</a:t>
              </a:r>
              <a:endParaRPr lang="en-US" b="1" dirty="0"/>
            </a:p>
          </p:txBody>
        </p:sp>
      </p:grpSp>
      <p:sp>
        <p:nvSpPr>
          <p:cNvPr id="17" name="TextBox 16"/>
          <p:cNvSpPr txBox="1"/>
          <p:nvPr/>
        </p:nvSpPr>
        <p:spPr>
          <a:xfrm>
            <a:off x="5334000" y="2209800"/>
            <a:ext cx="2819400" cy="369332"/>
          </a:xfrm>
          <a:prstGeom prst="rect">
            <a:avLst/>
          </a:prstGeom>
          <a:solidFill>
            <a:schemeClr val="accent3"/>
          </a:solidFill>
        </p:spPr>
        <p:txBody>
          <a:bodyPr wrap="square" rtlCol="0">
            <a:spAutoFit/>
          </a:bodyPr>
          <a:lstStyle/>
          <a:p>
            <a:r>
              <a:rPr lang="en-US" dirty="0" smtClean="0"/>
              <a:t>MapWindow.dll</a:t>
            </a:r>
            <a:endParaRPr lang="en-US" dirty="0"/>
          </a:p>
        </p:txBody>
      </p:sp>
      <p:sp>
        <p:nvSpPr>
          <p:cNvPr id="18" name="TextBox 17"/>
          <p:cNvSpPr txBox="1"/>
          <p:nvPr/>
        </p:nvSpPr>
        <p:spPr>
          <a:xfrm>
            <a:off x="5334000" y="2667000"/>
            <a:ext cx="2819400" cy="369332"/>
          </a:xfrm>
          <a:prstGeom prst="rect">
            <a:avLst/>
          </a:prstGeom>
          <a:solidFill>
            <a:schemeClr val="accent3"/>
          </a:solidFill>
        </p:spPr>
        <p:txBody>
          <a:bodyPr wrap="square" rtlCol="0">
            <a:spAutoFit/>
          </a:bodyPr>
          <a:lstStyle/>
          <a:p>
            <a:r>
              <a:rPr lang="en-US" dirty="0" err="1" smtClean="0"/>
              <a:t>HydroDesktop.Database.dll</a:t>
            </a:r>
            <a:endParaRPr lang="en-US" dirty="0"/>
          </a:p>
        </p:txBody>
      </p:sp>
      <p:cxnSp>
        <p:nvCxnSpPr>
          <p:cNvPr id="42" name="Straight Arrow Connector 41"/>
          <p:cNvCxnSpPr>
            <a:endCxn id="17" idx="1"/>
          </p:cNvCxnSpPr>
          <p:nvPr/>
        </p:nvCxnSpPr>
        <p:spPr>
          <a:xfrm flipV="1">
            <a:off x="3733800" y="2394466"/>
            <a:ext cx="1600200" cy="43934"/>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733800" y="2514600"/>
            <a:ext cx="1676400" cy="304800"/>
          </a:xfrm>
          <a:prstGeom prst="straightConnector1">
            <a:avLst/>
          </a:prstGeom>
          <a:ln w="508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46" name="Picture 45" descr="plugins2.png"/>
          <p:cNvPicPr>
            <a:picLocks noChangeAspect="1"/>
          </p:cNvPicPr>
          <p:nvPr/>
        </p:nvPicPr>
        <p:blipFill>
          <a:blip r:embed="rId3" cstate="print"/>
          <a:stretch>
            <a:fillRect/>
          </a:stretch>
        </p:blipFill>
        <p:spPr>
          <a:xfrm>
            <a:off x="5181600" y="4572000"/>
            <a:ext cx="3705742" cy="1876687"/>
          </a:xfrm>
          <a:prstGeom prst="rect">
            <a:avLst/>
          </a:prstGeom>
        </p:spPr>
      </p:pic>
      <p:sp>
        <p:nvSpPr>
          <p:cNvPr id="19" name="TextBox 18"/>
          <p:cNvSpPr txBox="1"/>
          <p:nvPr/>
        </p:nvSpPr>
        <p:spPr>
          <a:xfrm>
            <a:off x="685800" y="3352800"/>
            <a:ext cx="7772400"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400" dirty="0" smtClean="0"/>
              <a:t>See “Documentation” Link on </a:t>
            </a:r>
            <a:r>
              <a:rPr lang="en-US" sz="2400" dirty="0" smtClean="0">
                <a:hlinkClick r:id="rId4" action="ppaction://hlinkfile"/>
              </a:rPr>
              <a:t>hydrodesktop.codeplex.com</a:t>
            </a:r>
            <a:r>
              <a:rPr lang="en-US" sz="2400" dirty="0" smtClean="0"/>
              <a:t> to learn how </a:t>
            </a:r>
            <a:r>
              <a:rPr lang="en-US" sz="2400" smtClean="0"/>
              <a:t>to write a plug-in. </a:t>
            </a:r>
            <a:endParaRPr 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in_application.png"/>
          <p:cNvPicPr>
            <a:picLocks noChangeAspect="1"/>
          </p:cNvPicPr>
          <p:nvPr/>
        </p:nvPicPr>
        <p:blipFill>
          <a:blip r:embed="rId2" cstate="print"/>
          <a:stretch>
            <a:fillRect/>
          </a:stretch>
        </p:blipFill>
        <p:spPr>
          <a:xfrm>
            <a:off x="0" y="1000200"/>
            <a:ext cx="9144000" cy="5857800"/>
          </a:xfrm>
          <a:prstGeom prst="rect">
            <a:avLst/>
          </a:prstGeom>
        </p:spPr>
      </p:pic>
      <p:sp>
        <p:nvSpPr>
          <p:cNvPr id="2" name="Title 1"/>
          <p:cNvSpPr>
            <a:spLocks noGrp="1"/>
          </p:cNvSpPr>
          <p:nvPr>
            <p:ph type="title"/>
          </p:nvPr>
        </p:nvSpPr>
        <p:spPr>
          <a:xfrm>
            <a:off x="457200" y="274638"/>
            <a:ext cx="8229600" cy="639762"/>
          </a:xfrm>
        </p:spPr>
        <p:txBody>
          <a:bodyPr>
            <a:normAutofit fontScale="90000"/>
          </a:bodyPr>
          <a:lstStyle/>
          <a:p>
            <a:r>
              <a:rPr lang="en-US" dirty="0" smtClean="0"/>
              <a:t>HydroDesktop GIS Capabilities</a:t>
            </a:r>
            <a:endParaRPr lang="en-US" dirty="0"/>
          </a:p>
        </p:txBody>
      </p:sp>
      <p:grpSp>
        <p:nvGrpSpPr>
          <p:cNvPr id="9" name="Group 8"/>
          <p:cNvGrpSpPr/>
          <p:nvPr/>
        </p:nvGrpSpPr>
        <p:grpSpPr>
          <a:xfrm>
            <a:off x="2971800" y="1066800"/>
            <a:ext cx="3429000" cy="1704439"/>
            <a:chOff x="2819400" y="1066800"/>
            <a:chExt cx="3429000" cy="1704439"/>
          </a:xfrm>
        </p:grpSpPr>
        <p:sp>
          <p:nvSpPr>
            <p:cNvPr id="8" name="Rectangle 7"/>
            <p:cNvSpPr/>
            <p:nvPr/>
          </p:nvSpPr>
          <p:spPr>
            <a:xfrm>
              <a:off x="2819400" y="1066800"/>
              <a:ext cx="3276600" cy="1676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19400" y="1447800"/>
              <a:ext cx="3429000" cy="1323439"/>
            </a:xfrm>
            <a:prstGeom prst="rect">
              <a:avLst/>
            </a:prstGeom>
            <a:noFill/>
          </p:spPr>
          <p:txBody>
            <a:bodyPr wrap="square" rtlCol="0">
              <a:spAutoFit/>
            </a:bodyPr>
            <a:lstStyle/>
            <a:p>
              <a:pPr>
                <a:buFont typeface="Arial" pitchFamily="34" charset="0"/>
                <a:buChar char="•"/>
              </a:pPr>
              <a:r>
                <a:rPr lang="en-US" sz="2000" dirty="0" smtClean="0"/>
                <a:t>Add </a:t>
              </a:r>
              <a:r>
                <a:rPr lang="en-US" sz="2000" dirty="0" err="1" smtClean="0"/>
                <a:t>shapefiles</a:t>
              </a:r>
              <a:r>
                <a:rPr lang="en-US" sz="2000" dirty="0" smtClean="0"/>
                <a:t> to map</a:t>
              </a:r>
            </a:p>
            <a:p>
              <a:pPr>
                <a:buFont typeface="Arial" pitchFamily="34" charset="0"/>
                <a:buChar char="•"/>
              </a:pPr>
              <a:r>
                <a:rPr lang="en-US" sz="2000" dirty="0" smtClean="0"/>
                <a:t>Change </a:t>
              </a:r>
              <a:r>
                <a:rPr lang="en-US" sz="2000" dirty="0" err="1" smtClean="0"/>
                <a:t>symbology</a:t>
              </a:r>
              <a:r>
                <a:rPr lang="en-US" sz="2000" dirty="0" smtClean="0"/>
                <a:t> and labels</a:t>
              </a:r>
            </a:p>
            <a:p>
              <a:pPr>
                <a:buFont typeface="Arial" pitchFamily="34" charset="0"/>
                <a:buChar char="•"/>
              </a:pPr>
              <a:r>
                <a:rPr lang="en-US" sz="2000" dirty="0" smtClean="0"/>
                <a:t>Print and export map</a:t>
              </a:r>
            </a:p>
            <a:p>
              <a:pPr>
                <a:buFont typeface="Arial" pitchFamily="34" charset="0"/>
                <a:buChar char="•"/>
              </a:pPr>
              <a:r>
                <a:rPr lang="en-US" sz="2000" dirty="0" smtClean="0"/>
                <a:t>GIS toolbox and Modeler</a:t>
              </a:r>
            </a:p>
          </p:txBody>
        </p:sp>
        <p:sp>
          <p:nvSpPr>
            <p:cNvPr id="6" name="TextBox 5"/>
            <p:cNvSpPr txBox="1"/>
            <p:nvPr/>
          </p:nvSpPr>
          <p:spPr>
            <a:xfrm>
              <a:off x="2895600" y="1143000"/>
              <a:ext cx="2133600" cy="369332"/>
            </a:xfrm>
            <a:prstGeom prst="rect">
              <a:avLst/>
            </a:prstGeom>
            <a:noFill/>
          </p:spPr>
          <p:txBody>
            <a:bodyPr wrap="square" rtlCol="0">
              <a:spAutoFit/>
            </a:bodyPr>
            <a:lstStyle/>
            <a:p>
              <a:r>
                <a:rPr lang="en-US" b="1" dirty="0" smtClean="0">
                  <a:solidFill>
                    <a:schemeClr val="tx1">
                      <a:lumMod val="95000"/>
                      <a:lumOff val="5000"/>
                    </a:schemeClr>
                  </a:solidFill>
                </a:rPr>
                <a:t>GIS </a:t>
              </a:r>
              <a:endParaRPr lang="en-US" b="1" dirty="0">
                <a:solidFill>
                  <a:schemeClr val="tx1">
                    <a:lumMod val="95000"/>
                    <a:lumOff val="5000"/>
                  </a:schemeClr>
                </a:solidFill>
              </a:endParaRPr>
            </a:p>
          </p:txBody>
        </p:sp>
      </p:grpSp>
      <p:grpSp>
        <p:nvGrpSpPr>
          <p:cNvPr id="11" name="Group 10"/>
          <p:cNvGrpSpPr/>
          <p:nvPr/>
        </p:nvGrpSpPr>
        <p:grpSpPr>
          <a:xfrm>
            <a:off x="6477000" y="1066800"/>
            <a:ext cx="2362200" cy="1704439"/>
            <a:chOff x="6477000" y="1066800"/>
            <a:chExt cx="2362200" cy="1704439"/>
          </a:xfrm>
        </p:grpSpPr>
        <p:sp>
          <p:nvSpPr>
            <p:cNvPr id="10" name="Rectangle 9"/>
            <p:cNvSpPr/>
            <p:nvPr/>
          </p:nvSpPr>
          <p:spPr>
            <a:xfrm>
              <a:off x="6477000" y="1066800"/>
              <a:ext cx="2362200" cy="1676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1447800"/>
              <a:ext cx="2286000" cy="1323439"/>
            </a:xfrm>
            <a:prstGeom prst="rect">
              <a:avLst/>
            </a:prstGeom>
            <a:noFill/>
          </p:spPr>
          <p:txBody>
            <a:bodyPr wrap="square" rtlCol="0">
              <a:spAutoFit/>
            </a:bodyPr>
            <a:lstStyle/>
            <a:p>
              <a:pPr>
                <a:buFont typeface="Arial" pitchFamily="34" charset="0"/>
                <a:buChar char="•"/>
              </a:pPr>
              <a:r>
                <a:rPr lang="en-US" sz="2000" dirty="0" smtClean="0"/>
                <a:t>Search for data</a:t>
              </a:r>
            </a:p>
            <a:p>
              <a:pPr>
                <a:buFont typeface="Arial" pitchFamily="34" charset="0"/>
                <a:buChar char="•"/>
              </a:pPr>
              <a:r>
                <a:rPr lang="en-US" sz="2000" dirty="0" smtClean="0"/>
                <a:t>Download data</a:t>
              </a:r>
            </a:p>
            <a:p>
              <a:pPr>
                <a:buFont typeface="Arial" pitchFamily="34" charset="0"/>
                <a:buChar char="•"/>
              </a:pPr>
              <a:r>
                <a:rPr lang="en-US" sz="2000" dirty="0" smtClean="0"/>
                <a:t>Display time series</a:t>
              </a:r>
            </a:p>
            <a:p>
              <a:pPr>
                <a:buFont typeface="Arial" pitchFamily="34" charset="0"/>
                <a:buChar char="•"/>
              </a:pPr>
              <a:r>
                <a:rPr lang="en-US" sz="2000" dirty="0" smtClean="0"/>
                <a:t>Export data</a:t>
              </a:r>
            </a:p>
          </p:txBody>
        </p:sp>
        <p:sp>
          <p:nvSpPr>
            <p:cNvPr id="7" name="TextBox 6"/>
            <p:cNvSpPr txBox="1"/>
            <p:nvPr/>
          </p:nvSpPr>
          <p:spPr>
            <a:xfrm>
              <a:off x="6629400" y="1143000"/>
              <a:ext cx="2133600" cy="369332"/>
            </a:xfrm>
            <a:prstGeom prst="rect">
              <a:avLst/>
            </a:prstGeom>
            <a:noFill/>
          </p:spPr>
          <p:txBody>
            <a:bodyPr wrap="square" rtlCol="0">
              <a:spAutoFit/>
            </a:bodyPr>
            <a:lstStyle/>
            <a:p>
              <a:r>
                <a:rPr lang="en-US" b="1" dirty="0" smtClean="0"/>
                <a:t>Hydrology</a:t>
              </a:r>
              <a:r>
                <a:rPr lang="en-US" dirty="0" smtClean="0"/>
                <a:t> </a:t>
              </a:r>
              <a:endParaRPr lang="en-US" dirty="0"/>
            </a:p>
          </p:txBody>
        </p:sp>
      </p:grpSp>
      <p:pic>
        <p:nvPicPr>
          <p:cNvPr id="13" name="Picture 12" descr="symbology_properties.png"/>
          <p:cNvPicPr>
            <a:picLocks noChangeAspect="1"/>
          </p:cNvPicPr>
          <p:nvPr/>
        </p:nvPicPr>
        <p:blipFill>
          <a:blip r:embed="rId3" cstate="print"/>
          <a:stretch>
            <a:fillRect/>
          </a:stretch>
        </p:blipFill>
        <p:spPr>
          <a:xfrm>
            <a:off x="3657600" y="2838808"/>
            <a:ext cx="5283397" cy="3689880"/>
          </a:xfrm>
          <a:prstGeom prst="rect">
            <a:avLst/>
          </a:prstGeom>
        </p:spPr>
      </p:pic>
      <p:cxnSp>
        <p:nvCxnSpPr>
          <p:cNvPr id="15" name="Straight Arrow Connector 14"/>
          <p:cNvCxnSpPr>
            <a:stCxn id="13" idx="3"/>
          </p:cNvCxnSpPr>
          <p:nvPr/>
        </p:nvCxnSpPr>
        <p:spPr>
          <a:xfrm>
            <a:off x="8940997" y="4683748"/>
            <a:ext cx="584003" cy="6502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 name="Picture 11" descr="label_setup.png"/>
          <p:cNvPicPr>
            <a:picLocks noChangeAspect="1"/>
          </p:cNvPicPr>
          <p:nvPr/>
        </p:nvPicPr>
        <p:blipFill>
          <a:blip r:embed="rId4" cstate="print"/>
          <a:stretch>
            <a:fillRect/>
          </a:stretch>
        </p:blipFill>
        <p:spPr>
          <a:xfrm>
            <a:off x="304800" y="3200400"/>
            <a:ext cx="3657600" cy="346252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533400" y="0"/>
            <a:ext cx="8229600" cy="715962"/>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smtClean="0"/>
              <a:t>HydroDesktop Data Search</a:t>
            </a:r>
            <a:endParaRPr lang="en-US" dirty="0"/>
          </a:p>
        </p:txBody>
      </p:sp>
      <p:sp>
        <p:nvSpPr>
          <p:cNvPr id="4" name="Rectangle 3"/>
          <p:cNvSpPr/>
          <p:nvPr/>
        </p:nvSpPr>
        <p:spPr>
          <a:xfrm>
            <a:off x="152400" y="1447800"/>
            <a:ext cx="2475653" cy="1676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extBox 4"/>
          <p:cNvSpPr txBox="1"/>
          <p:nvPr/>
        </p:nvSpPr>
        <p:spPr>
          <a:xfrm>
            <a:off x="152400" y="1828800"/>
            <a:ext cx="2590800" cy="1323439"/>
          </a:xfrm>
          <a:prstGeom prst="rect">
            <a:avLst/>
          </a:prstGeom>
          <a:noFill/>
        </p:spPr>
        <p:txBody>
          <a:bodyPr wrap="square" rtlCol="0">
            <a:spAutoFit/>
          </a:bodyPr>
          <a:lstStyle/>
          <a:p>
            <a:pPr>
              <a:buFont typeface="Arial" pitchFamily="34" charset="0"/>
              <a:buChar char="•"/>
            </a:pPr>
            <a:r>
              <a:rPr lang="en-US" sz="2000" dirty="0" smtClean="0"/>
              <a:t>Region</a:t>
            </a:r>
          </a:p>
          <a:p>
            <a:pPr>
              <a:buFont typeface="Arial" pitchFamily="34" charset="0"/>
              <a:buChar char="•"/>
            </a:pPr>
            <a:r>
              <a:rPr lang="en-US" sz="2000" dirty="0" smtClean="0"/>
              <a:t>Keywords (variable)</a:t>
            </a:r>
          </a:p>
          <a:p>
            <a:pPr>
              <a:buFont typeface="Arial" pitchFamily="34" charset="0"/>
              <a:buChar char="•"/>
            </a:pPr>
            <a:r>
              <a:rPr lang="en-US" sz="2000" dirty="0" smtClean="0"/>
              <a:t>Time range</a:t>
            </a:r>
          </a:p>
          <a:p>
            <a:pPr>
              <a:buFont typeface="Arial" pitchFamily="34" charset="0"/>
              <a:buChar char="•"/>
            </a:pPr>
            <a:r>
              <a:rPr lang="en-US" sz="2000" dirty="0" smtClean="0"/>
              <a:t>Web services</a:t>
            </a:r>
          </a:p>
        </p:txBody>
      </p:sp>
      <p:sp>
        <p:nvSpPr>
          <p:cNvPr id="6" name="TextBox 5"/>
          <p:cNvSpPr txBox="1"/>
          <p:nvPr/>
        </p:nvSpPr>
        <p:spPr>
          <a:xfrm>
            <a:off x="209973" y="1524000"/>
            <a:ext cx="1612053" cy="369332"/>
          </a:xfrm>
          <a:prstGeom prst="rect">
            <a:avLst/>
          </a:prstGeom>
          <a:noFill/>
        </p:spPr>
        <p:txBody>
          <a:bodyPr wrap="square" rtlCol="0">
            <a:spAutoFit/>
          </a:bodyPr>
          <a:lstStyle/>
          <a:p>
            <a:r>
              <a:rPr lang="en-US" b="1" dirty="0" smtClean="0"/>
              <a:t>Search Criteria</a:t>
            </a:r>
            <a:r>
              <a:rPr lang="en-US" dirty="0" smtClean="0"/>
              <a:t> </a:t>
            </a:r>
            <a:endParaRPr lang="en-US" dirty="0"/>
          </a:p>
        </p:txBody>
      </p:sp>
      <p:sp>
        <p:nvSpPr>
          <p:cNvPr id="8" name="Rectangle 7"/>
          <p:cNvSpPr/>
          <p:nvPr/>
        </p:nvSpPr>
        <p:spPr>
          <a:xfrm>
            <a:off x="228600" y="3810000"/>
            <a:ext cx="2438400" cy="1371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Box 8"/>
          <p:cNvSpPr txBox="1"/>
          <p:nvPr/>
        </p:nvSpPr>
        <p:spPr>
          <a:xfrm>
            <a:off x="381000" y="4343400"/>
            <a:ext cx="2133600" cy="707886"/>
          </a:xfrm>
          <a:prstGeom prst="rect">
            <a:avLst/>
          </a:prstGeom>
          <a:noFill/>
        </p:spPr>
        <p:txBody>
          <a:bodyPr wrap="square" rtlCol="0">
            <a:spAutoFit/>
          </a:bodyPr>
          <a:lstStyle/>
          <a:p>
            <a:r>
              <a:rPr lang="en-US" sz="2000" dirty="0" smtClean="0"/>
              <a:t>Snow in Idaho </a:t>
            </a:r>
          </a:p>
          <a:p>
            <a:r>
              <a:rPr lang="en-US" sz="2000" dirty="0" smtClean="0"/>
              <a:t>2000 - 2009</a:t>
            </a:r>
          </a:p>
        </p:txBody>
      </p:sp>
      <p:sp>
        <p:nvSpPr>
          <p:cNvPr id="10" name="TextBox 9"/>
          <p:cNvSpPr txBox="1"/>
          <p:nvPr/>
        </p:nvSpPr>
        <p:spPr>
          <a:xfrm>
            <a:off x="381000" y="3962400"/>
            <a:ext cx="2133600" cy="369332"/>
          </a:xfrm>
          <a:prstGeom prst="rect">
            <a:avLst/>
          </a:prstGeom>
          <a:noFill/>
        </p:spPr>
        <p:txBody>
          <a:bodyPr wrap="square" rtlCol="0">
            <a:spAutoFit/>
          </a:bodyPr>
          <a:lstStyle/>
          <a:p>
            <a:r>
              <a:rPr lang="en-US" b="1" dirty="0" smtClean="0"/>
              <a:t>Example: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27047"/>
            <a:ext cx="9144000" cy="6827464"/>
          </a:xfrm>
          <a:prstGeom prst="rect">
            <a:avLst/>
          </a:prstGeom>
          <a:noFill/>
          <a:ln w="9525">
            <a:noFill/>
            <a:miter lim="800000"/>
            <a:headEnd/>
            <a:tailEnd/>
          </a:ln>
        </p:spPr>
      </p:pic>
      <p:sp>
        <p:nvSpPr>
          <p:cNvPr id="2" name="Title 1"/>
          <p:cNvSpPr>
            <a:spLocks noGrp="1"/>
          </p:cNvSpPr>
          <p:nvPr>
            <p:ph type="title"/>
          </p:nvPr>
        </p:nvSpPr>
        <p:spPr>
          <a:xfrm>
            <a:off x="457200" y="274638"/>
            <a:ext cx="8229600" cy="715962"/>
          </a:xfrm>
        </p:spPr>
        <p:style>
          <a:lnRef idx="2">
            <a:schemeClr val="accent1"/>
          </a:lnRef>
          <a:fillRef idx="1">
            <a:schemeClr val="lt1"/>
          </a:fillRef>
          <a:effectRef idx="0">
            <a:schemeClr val="accent1"/>
          </a:effectRef>
          <a:fontRef idx="minor">
            <a:schemeClr val="dk1"/>
          </a:fontRef>
        </p:style>
        <p:txBody>
          <a:bodyPr>
            <a:normAutofit/>
          </a:bodyPr>
          <a:lstStyle/>
          <a:p>
            <a:r>
              <a:rPr lang="en-US" sz="3200" dirty="0" err="1" smtClean="0"/>
              <a:t>HydroDesktop</a:t>
            </a:r>
            <a:r>
              <a:rPr lang="en-US" sz="3200" dirty="0" smtClean="0"/>
              <a:t> Data search – select region</a:t>
            </a:r>
            <a:endParaRPr lang="en-US" sz="3200" dirty="0"/>
          </a:p>
        </p:txBody>
      </p:sp>
      <p:grpSp>
        <p:nvGrpSpPr>
          <p:cNvPr id="3" name="Group 2"/>
          <p:cNvGrpSpPr/>
          <p:nvPr/>
        </p:nvGrpSpPr>
        <p:grpSpPr>
          <a:xfrm>
            <a:off x="228600" y="1143000"/>
            <a:ext cx="2590800" cy="2173448"/>
            <a:chOff x="2819400" y="1066800"/>
            <a:chExt cx="3429000" cy="1676400"/>
          </a:xfrm>
        </p:grpSpPr>
        <p:sp>
          <p:nvSpPr>
            <p:cNvPr id="4" name="Rectangle 3"/>
            <p:cNvSpPr/>
            <p:nvPr/>
          </p:nvSpPr>
          <p:spPr>
            <a:xfrm>
              <a:off x="2819400" y="1066800"/>
              <a:ext cx="3276600" cy="1676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extBox 4"/>
            <p:cNvSpPr txBox="1"/>
            <p:nvPr/>
          </p:nvSpPr>
          <p:spPr>
            <a:xfrm>
              <a:off x="2819400" y="1447800"/>
              <a:ext cx="3429000" cy="1258172"/>
            </a:xfrm>
            <a:prstGeom prst="rect">
              <a:avLst/>
            </a:prstGeom>
            <a:noFill/>
          </p:spPr>
          <p:txBody>
            <a:bodyPr wrap="square" rtlCol="0">
              <a:spAutoFit/>
            </a:bodyPr>
            <a:lstStyle/>
            <a:p>
              <a:pPr>
                <a:buFont typeface="Arial" pitchFamily="34" charset="0"/>
                <a:buChar char="•"/>
              </a:pPr>
              <a:r>
                <a:rPr lang="en-US" sz="2000" dirty="0" smtClean="0"/>
                <a:t>Draw bounding box</a:t>
              </a:r>
            </a:p>
            <a:p>
              <a:pPr>
                <a:buFont typeface="Arial" pitchFamily="34" charset="0"/>
                <a:buChar char="•"/>
              </a:pPr>
              <a:r>
                <a:rPr lang="en-US" sz="2000" dirty="0" smtClean="0"/>
                <a:t>Select polygons</a:t>
              </a:r>
            </a:p>
            <a:p>
              <a:pPr>
                <a:buFont typeface="Arial" pitchFamily="34" charset="0"/>
                <a:buChar char="•"/>
              </a:pPr>
              <a:r>
                <a:rPr lang="en-US" sz="2000" dirty="0" smtClean="0"/>
                <a:t>Select State</a:t>
              </a:r>
            </a:p>
            <a:p>
              <a:pPr>
                <a:buFont typeface="Arial" pitchFamily="34" charset="0"/>
                <a:buChar char="•"/>
              </a:pPr>
              <a:r>
                <a:rPr lang="en-US" sz="2000" dirty="0" smtClean="0"/>
                <a:t>Select County</a:t>
              </a:r>
            </a:p>
            <a:p>
              <a:pPr>
                <a:buFont typeface="Arial" pitchFamily="34" charset="0"/>
                <a:buChar char="•"/>
              </a:pPr>
              <a:r>
                <a:rPr lang="en-US" sz="2000" dirty="0" smtClean="0"/>
                <a:t>Select HUC Code</a:t>
              </a:r>
            </a:p>
          </p:txBody>
        </p:sp>
        <p:sp>
          <p:nvSpPr>
            <p:cNvPr id="6" name="TextBox 5"/>
            <p:cNvSpPr txBox="1"/>
            <p:nvPr/>
          </p:nvSpPr>
          <p:spPr>
            <a:xfrm>
              <a:off x="2895600" y="1143000"/>
              <a:ext cx="3050242" cy="369332"/>
            </a:xfrm>
            <a:prstGeom prst="rect">
              <a:avLst/>
            </a:prstGeom>
            <a:noFill/>
          </p:spPr>
          <p:txBody>
            <a:bodyPr wrap="square" rtlCol="0">
              <a:spAutoFit/>
            </a:bodyPr>
            <a:lstStyle/>
            <a:p>
              <a:r>
                <a:rPr lang="en-US" b="1" dirty="0" smtClean="0"/>
                <a:t>Region selection</a:t>
              </a:r>
              <a:r>
                <a:rPr lang="en-US" dirty="0" smtClean="0"/>
                <a:t> </a:t>
              </a:r>
              <a:endParaRPr lang="en-US" dirty="0"/>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earch_keyword.png"/>
          <p:cNvPicPr>
            <a:picLocks noChangeAspect="1"/>
          </p:cNvPicPr>
          <p:nvPr/>
        </p:nvPicPr>
        <p:blipFill>
          <a:blip r:embed="rId3" cstate="print"/>
          <a:stretch>
            <a:fillRect/>
          </a:stretch>
        </p:blipFill>
        <p:spPr>
          <a:xfrm>
            <a:off x="0" y="-728"/>
            <a:ext cx="9144000" cy="6858728"/>
          </a:xfrm>
          <a:prstGeom prst="rect">
            <a:avLst/>
          </a:prstGeom>
        </p:spPr>
      </p:pic>
      <p:sp>
        <p:nvSpPr>
          <p:cNvPr id="2" name="Title 1"/>
          <p:cNvSpPr>
            <a:spLocks noGrp="1"/>
          </p:cNvSpPr>
          <p:nvPr>
            <p:ph type="title"/>
          </p:nvPr>
        </p:nvSpPr>
        <p:spPr>
          <a:xfrm>
            <a:off x="457200" y="274638"/>
            <a:ext cx="8229600" cy="715962"/>
          </a:xfrm>
        </p:spPr>
        <p:style>
          <a:lnRef idx="2">
            <a:schemeClr val="accent1"/>
          </a:lnRef>
          <a:fillRef idx="1">
            <a:schemeClr val="lt1"/>
          </a:fillRef>
          <a:effectRef idx="0">
            <a:schemeClr val="accent1"/>
          </a:effectRef>
          <a:fontRef idx="minor">
            <a:schemeClr val="dk1"/>
          </a:fontRef>
        </p:style>
        <p:txBody>
          <a:bodyPr>
            <a:normAutofit/>
          </a:bodyPr>
          <a:lstStyle/>
          <a:p>
            <a:r>
              <a:rPr lang="en-US" sz="3200" dirty="0" err="1" smtClean="0"/>
              <a:t>HydroDesktop</a:t>
            </a:r>
            <a:r>
              <a:rPr lang="en-US" sz="3200" dirty="0" smtClean="0"/>
              <a:t> Data search – select keywords</a:t>
            </a:r>
            <a:endParaRPr lang="en-US" sz="3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2"/>
          <p:cNvSpPr txBox="1">
            <a:spLocks noChangeArrowheads="1"/>
          </p:cNvSpPr>
          <p:nvPr/>
        </p:nvSpPr>
        <p:spPr bwMode="auto">
          <a:xfrm>
            <a:off x="0" y="0"/>
            <a:ext cx="9144000" cy="715963"/>
          </a:xfrm>
          <a:prstGeom prst="rect">
            <a:avLst/>
          </a:prstGeom>
          <a:noFill/>
          <a:ln w="9525">
            <a:noFill/>
            <a:miter lim="800000"/>
            <a:headEnd/>
            <a:tailEnd/>
          </a:ln>
        </p:spPr>
        <p:txBody>
          <a:bodyPr/>
          <a:lstStyle/>
          <a:p>
            <a:pPr algn="ctr" rtl="0" fontAlgn="base">
              <a:spcBef>
                <a:spcPct val="0"/>
              </a:spcBef>
              <a:spcAft>
                <a:spcPct val="0"/>
              </a:spcAft>
            </a:pPr>
            <a:r>
              <a:rPr lang="en-US" sz="3600" kern="1200" dirty="0" smtClean="0">
                <a:solidFill>
                  <a:srgbClr val="000000"/>
                </a:solidFill>
                <a:latin typeface="Calibri" pitchFamily="34" charset="0"/>
                <a:ea typeface="+mn-ea"/>
                <a:cs typeface="+mn-cs"/>
              </a:rPr>
              <a:t>Where does HydroDesktop Fit in CUAHSI </a:t>
            </a:r>
            <a:r>
              <a:rPr lang="en-US" sz="3600" kern="1200" dirty="0">
                <a:solidFill>
                  <a:srgbClr val="000000"/>
                </a:solidFill>
                <a:latin typeface="Calibri" pitchFamily="34" charset="0"/>
                <a:ea typeface="+mn-ea"/>
                <a:cs typeface="+mn-cs"/>
              </a:rPr>
              <a:t>HIS?</a:t>
            </a:r>
          </a:p>
        </p:txBody>
      </p:sp>
      <p:sp>
        <p:nvSpPr>
          <p:cNvPr id="127" name="Rectangle 3"/>
          <p:cNvSpPr>
            <a:spLocks noChangeArrowheads="1"/>
          </p:cNvSpPr>
          <p:nvPr/>
        </p:nvSpPr>
        <p:spPr bwMode="auto">
          <a:xfrm>
            <a:off x="0" y="6053821"/>
            <a:ext cx="9144000" cy="830997"/>
          </a:xfrm>
          <a:prstGeom prst="rect">
            <a:avLst/>
          </a:prstGeom>
          <a:noFill/>
          <a:ln w="9525">
            <a:noFill/>
            <a:miter lim="800000"/>
            <a:headEnd/>
            <a:tailEnd/>
          </a:ln>
        </p:spPr>
        <p:txBody>
          <a:bodyPr>
            <a:spAutoFit/>
          </a:bodyPr>
          <a:lstStyle/>
          <a:p>
            <a:pPr algn="ctr" rtl="0" fontAlgn="base">
              <a:spcBef>
                <a:spcPct val="0"/>
              </a:spcBef>
              <a:spcAft>
                <a:spcPct val="0"/>
              </a:spcAft>
            </a:pPr>
            <a:r>
              <a:rPr lang="en-US" sz="1600" kern="1200" dirty="0">
                <a:solidFill>
                  <a:srgbClr val="000000"/>
                </a:solidFill>
                <a:latin typeface="Arial" charset="0"/>
                <a:ea typeface="+mn-ea"/>
                <a:cs typeface="+mn-cs"/>
              </a:rPr>
              <a:t>An internet based system to support the sharing of hydrologic data comprising databases connected using the internet through web services as well as software for data discovery, access and publication.</a:t>
            </a:r>
          </a:p>
        </p:txBody>
      </p:sp>
      <p:grpSp>
        <p:nvGrpSpPr>
          <p:cNvPr id="2" name="Group 130"/>
          <p:cNvGrpSpPr/>
          <p:nvPr/>
        </p:nvGrpSpPr>
        <p:grpSpPr>
          <a:xfrm>
            <a:off x="710836" y="1959428"/>
            <a:ext cx="7806690" cy="2688771"/>
            <a:chOff x="710836" y="1959428"/>
            <a:chExt cx="7806690" cy="2688771"/>
          </a:xfrm>
        </p:grpSpPr>
        <p:sp>
          <p:nvSpPr>
            <p:cNvPr id="164" name="Cloud"/>
            <p:cNvSpPr>
              <a:spLocks noChangeAspect="1" noEditPoints="1" noChangeArrowheads="1"/>
            </p:cNvSpPr>
            <p:nvPr/>
          </p:nvSpPr>
          <p:spPr bwMode="auto">
            <a:xfrm>
              <a:off x="710836" y="1959428"/>
              <a:ext cx="7806690" cy="268877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E8E8F8"/>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65" name="Text Box 60"/>
            <p:cNvSpPr txBox="1">
              <a:spLocks noChangeArrowheads="1"/>
            </p:cNvSpPr>
            <p:nvPr/>
          </p:nvSpPr>
          <p:spPr bwMode="auto">
            <a:xfrm>
              <a:off x="1915859" y="2783963"/>
              <a:ext cx="3106441" cy="584741"/>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smtClean="0">
                  <a:solidFill>
                    <a:srgbClr val="000000"/>
                  </a:solidFill>
                  <a:latin typeface="Calibri" pitchFamily="34" charset="0"/>
                  <a:ea typeface="+mn-ea"/>
                  <a:cs typeface="+mn-cs"/>
                </a:rPr>
                <a:t>Web services and Schema</a:t>
              </a:r>
            </a:p>
            <a:p>
              <a:pPr algn="ctr" rtl="0" eaLnBrk="0" fontAlgn="base" hangingPunct="0">
                <a:lnSpc>
                  <a:spcPct val="80000"/>
                </a:lnSpc>
                <a:spcBef>
                  <a:spcPct val="0"/>
                </a:spcBef>
                <a:spcAft>
                  <a:spcPct val="0"/>
                </a:spcAft>
              </a:pPr>
              <a:endParaRPr lang="en-US" sz="400" kern="1200" dirty="0" smtClean="0">
                <a:solidFill>
                  <a:srgbClr val="000000"/>
                </a:solidFill>
                <a:latin typeface="Calibri" pitchFamily="34" charset="0"/>
                <a:ea typeface="+mn-ea"/>
                <a:cs typeface="+mn-cs"/>
              </a:endParaRPr>
            </a:p>
            <a:p>
              <a:pPr algn="ctr" eaLnBrk="0" hangingPunct="0">
                <a:lnSpc>
                  <a:spcPct val="80000"/>
                </a:lnSpc>
              </a:pPr>
              <a:r>
                <a:rPr lang="en-US" dirty="0" err="1" smtClean="0">
                  <a:solidFill>
                    <a:srgbClr val="000000"/>
                  </a:solidFill>
                  <a:latin typeface="Calibri" pitchFamily="34" charset="0"/>
                </a:rPr>
                <a:t>WaterOneFlow</a:t>
              </a:r>
              <a:r>
                <a:rPr lang="en-US" dirty="0" smtClean="0">
                  <a:solidFill>
                    <a:srgbClr val="000000"/>
                  </a:solidFill>
                  <a:latin typeface="Calibri" pitchFamily="34" charset="0"/>
                </a:rPr>
                <a:t> </a:t>
              </a:r>
              <a:r>
                <a:rPr lang="en-US" kern="1200" dirty="0">
                  <a:solidFill>
                    <a:srgbClr val="000000"/>
                  </a:solidFill>
                  <a:latin typeface="Calibri" pitchFamily="34" charset="0"/>
                  <a:ea typeface="+mn-ea"/>
                  <a:cs typeface="+mn-cs"/>
                </a:rPr>
                <a:t>and </a:t>
              </a:r>
              <a:r>
                <a:rPr lang="en-US" kern="1200" dirty="0" err="1">
                  <a:solidFill>
                    <a:srgbClr val="000000"/>
                  </a:solidFill>
                  <a:latin typeface="Calibri" pitchFamily="34" charset="0"/>
                  <a:ea typeface="+mn-ea"/>
                  <a:cs typeface="+mn-cs"/>
                </a:rPr>
                <a:t>WaterML</a:t>
              </a:r>
              <a:endParaRPr lang="en-US" kern="1200" dirty="0">
                <a:solidFill>
                  <a:srgbClr val="000000"/>
                </a:solidFill>
                <a:latin typeface="Calibri" pitchFamily="34" charset="0"/>
                <a:ea typeface="+mn-ea"/>
                <a:cs typeface="+mn-cs"/>
              </a:endParaRPr>
            </a:p>
          </p:txBody>
        </p:sp>
        <p:sp>
          <p:nvSpPr>
            <p:cNvPr id="179" name="Text Box 60"/>
            <p:cNvSpPr txBox="1">
              <a:spLocks noChangeArrowheads="1"/>
            </p:cNvSpPr>
            <p:nvPr/>
          </p:nvSpPr>
          <p:spPr bwMode="auto">
            <a:xfrm>
              <a:off x="2175054" y="3381595"/>
              <a:ext cx="2588050" cy="486253"/>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to transmit hydrologic data in a standard way</a:t>
              </a:r>
            </a:p>
          </p:txBody>
        </p:sp>
        <p:sp>
          <p:nvSpPr>
            <p:cNvPr id="180" name="Text Box 12"/>
            <p:cNvSpPr txBox="1">
              <a:spLocks noChangeArrowheads="1"/>
            </p:cNvSpPr>
            <p:nvPr/>
          </p:nvSpPr>
          <p:spPr bwMode="auto">
            <a:xfrm>
              <a:off x="5323932" y="2748231"/>
              <a:ext cx="1415237" cy="954379"/>
            </a:xfrm>
            <a:prstGeom prst="rect">
              <a:avLst/>
            </a:prstGeom>
            <a:noFill/>
            <a:ln w="9525">
              <a:noFill/>
              <a:miter lim="800000"/>
              <a:headEnd/>
              <a:tailEnd/>
            </a:ln>
          </p:spPr>
          <p:txBody>
            <a:bodyPr wrap="none">
              <a:spAutoFit/>
            </a:bodyPr>
            <a:lstStyle/>
            <a:p>
              <a:pPr algn="l" rtl="0" fontAlgn="base">
                <a:spcBef>
                  <a:spcPct val="0"/>
                </a:spcBef>
                <a:spcAft>
                  <a:spcPct val="0"/>
                </a:spcAft>
              </a:pPr>
              <a:r>
                <a:rPr lang="en-US" sz="1400" kern="1200" dirty="0" err="1">
                  <a:solidFill>
                    <a:srgbClr val="0066FF"/>
                  </a:solidFill>
                  <a:latin typeface="Arial" charset="0"/>
                  <a:ea typeface="+mn-ea"/>
                  <a:cs typeface="+mn-cs"/>
                </a:rPr>
                <a:t>GetSites</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GetSiteInfo</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GetVariableInfo</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GetValues</a:t>
              </a:r>
              <a:endParaRPr lang="en-US" sz="1400" kern="1200" dirty="0">
                <a:solidFill>
                  <a:srgbClr val="0066FF"/>
                </a:solidFill>
                <a:latin typeface="Arial" charset="0"/>
                <a:ea typeface="+mn-ea"/>
                <a:cs typeface="+mn-cs"/>
              </a:endParaRPr>
            </a:p>
          </p:txBody>
        </p:sp>
        <p:sp>
          <p:nvSpPr>
            <p:cNvPr id="181" name="Oval 13"/>
            <p:cNvSpPr>
              <a:spLocks noChangeArrowheads="1"/>
            </p:cNvSpPr>
            <p:nvPr/>
          </p:nvSpPr>
          <p:spPr bwMode="auto">
            <a:xfrm>
              <a:off x="4935969" y="2836135"/>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2" name="Oval 14"/>
            <p:cNvSpPr>
              <a:spLocks noChangeArrowheads="1"/>
            </p:cNvSpPr>
            <p:nvPr/>
          </p:nvSpPr>
          <p:spPr bwMode="auto">
            <a:xfrm>
              <a:off x="4935969" y="3057841"/>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3" name="Oval 15"/>
            <p:cNvSpPr>
              <a:spLocks noChangeArrowheads="1"/>
            </p:cNvSpPr>
            <p:nvPr/>
          </p:nvSpPr>
          <p:spPr bwMode="auto">
            <a:xfrm>
              <a:off x="4935969" y="3279547"/>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grpSp>
          <p:nvGrpSpPr>
            <p:cNvPr id="3" name="Group 249"/>
            <p:cNvGrpSpPr/>
            <p:nvPr/>
          </p:nvGrpSpPr>
          <p:grpSpPr>
            <a:xfrm>
              <a:off x="5034923" y="2890634"/>
              <a:ext cx="344830" cy="666022"/>
              <a:chOff x="5034923" y="2890634"/>
              <a:chExt cx="344830" cy="666022"/>
            </a:xfrm>
          </p:grpSpPr>
          <p:sp>
            <p:nvSpPr>
              <p:cNvPr id="187" name="Line 9"/>
              <p:cNvSpPr>
                <a:spLocks noChangeShapeType="1"/>
              </p:cNvSpPr>
              <p:nvPr/>
            </p:nvSpPr>
            <p:spPr bwMode="auto">
              <a:xfrm>
                <a:off x="5034923" y="2890634"/>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88" name="Line 10"/>
              <p:cNvSpPr>
                <a:spLocks noChangeShapeType="1"/>
              </p:cNvSpPr>
              <p:nvPr/>
            </p:nvSpPr>
            <p:spPr bwMode="auto">
              <a:xfrm>
                <a:off x="5034923" y="3112277"/>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89" name="Line 11"/>
              <p:cNvSpPr>
                <a:spLocks noChangeShapeType="1"/>
              </p:cNvSpPr>
              <p:nvPr/>
            </p:nvSpPr>
            <p:spPr bwMode="auto">
              <a:xfrm>
                <a:off x="5034923" y="3333919"/>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90" name="Line 11"/>
              <p:cNvSpPr>
                <a:spLocks noChangeShapeType="1"/>
              </p:cNvSpPr>
              <p:nvPr/>
            </p:nvSpPr>
            <p:spPr bwMode="auto">
              <a:xfrm>
                <a:off x="5036078" y="3556656"/>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sp>
          <p:nvSpPr>
            <p:cNvPr id="185" name="Oval 15"/>
            <p:cNvSpPr>
              <a:spLocks noChangeArrowheads="1"/>
            </p:cNvSpPr>
            <p:nvPr/>
          </p:nvSpPr>
          <p:spPr bwMode="auto">
            <a:xfrm>
              <a:off x="4927377" y="3502346"/>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6" name="Line 599"/>
            <p:cNvSpPr>
              <a:spLocks noChangeShapeType="1"/>
            </p:cNvSpPr>
            <p:nvPr/>
          </p:nvSpPr>
          <p:spPr bwMode="auto">
            <a:xfrm flipV="1">
              <a:off x="2140691" y="3363695"/>
              <a:ext cx="2659910" cy="4348"/>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grpSp>
        <p:nvGrpSpPr>
          <p:cNvPr id="4" name="Group 190"/>
          <p:cNvGrpSpPr/>
          <p:nvPr/>
        </p:nvGrpSpPr>
        <p:grpSpPr>
          <a:xfrm>
            <a:off x="302258" y="718459"/>
            <a:ext cx="1880498" cy="1617435"/>
            <a:chOff x="302258" y="718459"/>
            <a:chExt cx="1880498" cy="1617435"/>
          </a:xfrm>
        </p:grpSpPr>
        <p:sp>
          <p:nvSpPr>
            <p:cNvPr id="192" name="Rectangle 558"/>
            <p:cNvSpPr>
              <a:spLocks noChangeArrowheads="1"/>
            </p:cNvSpPr>
            <p:nvPr/>
          </p:nvSpPr>
          <p:spPr bwMode="auto">
            <a:xfrm flipH="1">
              <a:off x="302258" y="729344"/>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193" name="Rectangle 558"/>
            <p:cNvSpPr>
              <a:spLocks noChangeArrowheads="1"/>
            </p:cNvSpPr>
            <p:nvPr/>
          </p:nvSpPr>
          <p:spPr bwMode="auto">
            <a:xfrm>
              <a:off x="313507"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194" name="Text Box 559"/>
            <p:cNvSpPr txBox="1">
              <a:spLocks noChangeArrowheads="1"/>
            </p:cNvSpPr>
            <p:nvPr/>
          </p:nvSpPr>
          <p:spPr bwMode="auto">
            <a:xfrm>
              <a:off x="443572" y="783773"/>
              <a:ext cx="1609118"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Discovery</a:t>
              </a:r>
            </a:p>
          </p:txBody>
        </p:sp>
        <p:sp>
          <p:nvSpPr>
            <p:cNvPr id="195" name="Rectangle 598"/>
            <p:cNvSpPr>
              <a:spLocks noChangeArrowheads="1"/>
            </p:cNvSpPr>
            <p:nvPr/>
          </p:nvSpPr>
          <p:spPr bwMode="auto">
            <a:xfrm>
              <a:off x="615269" y="1169710"/>
              <a:ext cx="1265724" cy="294183"/>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err="1" smtClean="0">
                  <a:solidFill>
                    <a:srgbClr val="000000"/>
                  </a:solidFill>
                  <a:latin typeface="Calibri" pitchFamily="34" charset="0"/>
                  <a:ea typeface="+mn-ea"/>
                  <a:cs typeface="+mn-cs"/>
                </a:rPr>
                <a:t>Hydroseek</a:t>
              </a:r>
              <a:endParaRPr lang="en-US" sz="1600" kern="1200" dirty="0">
                <a:solidFill>
                  <a:srgbClr val="000000"/>
                </a:solidFill>
                <a:latin typeface="Calibri" pitchFamily="34" charset="0"/>
                <a:ea typeface="+mn-ea"/>
                <a:cs typeface="+mn-cs"/>
              </a:endParaRPr>
            </a:p>
          </p:txBody>
        </p:sp>
        <p:sp>
          <p:nvSpPr>
            <p:cNvPr id="196" name="Line 599"/>
            <p:cNvSpPr>
              <a:spLocks noChangeShapeType="1"/>
            </p:cNvSpPr>
            <p:nvPr/>
          </p:nvSpPr>
          <p:spPr bwMode="auto">
            <a:xfrm>
              <a:off x="519081"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pic>
          <p:nvPicPr>
            <p:cNvPr id="197" name="Picture 9" descr="hydroseek1.jpg">
              <a:hlinkClick r:id="rId3"/>
            </p:cNvPr>
            <p:cNvPicPr>
              <a:picLocks noChangeAspect="1"/>
            </p:cNvPicPr>
            <p:nvPr/>
          </p:nvPicPr>
          <p:blipFill>
            <a:blip r:embed="rId4" cstate="print"/>
            <a:srcRect/>
            <a:stretch>
              <a:fillRect/>
            </a:stretch>
          </p:blipFill>
          <p:spPr bwMode="auto">
            <a:xfrm>
              <a:off x="490218" y="1416915"/>
              <a:ext cx="1515826" cy="854391"/>
            </a:xfrm>
            <a:prstGeom prst="rect">
              <a:avLst/>
            </a:prstGeom>
            <a:solidFill>
              <a:schemeClr val="accent1">
                <a:lumMod val="20000"/>
                <a:lumOff val="80000"/>
              </a:schemeClr>
            </a:solidFill>
            <a:ln w="9525">
              <a:noFill/>
              <a:miter lim="800000"/>
              <a:headEnd/>
              <a:tailEnd/>
            </a:ln>
          </p:spPr>
        </p:pic>
      </p:grpSp>
      <p:grpSp>
        <p:nvGrpSpPr>
          <p:cNvPr id="5" name="Group 197"/>
          <p:cNvGrpSpPr/>
          <p:nvPr/>
        </p:nvGrpSpPr>
        <p:grpSpPr>
          <a:xfrm>
            <a:off x="6888115" y="718458"/>
            <a:ext cx="1874884" cy="1606551"/>
            <a:chOff x="6888115" y="718458"/>
            <a:chExt cx="1874884" cy="1606551"/>
          </a:xfrm>
        </p:grpSpPr>
        <p:sp>
          <p:nvSpPr>
            <p:cNvPr id="199" name="Rectangle 558"/>
            <p:cNvSpPr>
              <a:spLocks noChangeArrowheads="1"/>
            </p:cNvSpPr>
            <p:nvPr/>
          </p:nvSpPr>
          <p:spPr bwMode="auto">
            <a:xfrm>
              <a:off x="6888115" y="718458"/>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grpSp>
          <p:nvGrpSpPr>
            <p:cNvPr id="6" name="Group 252"/>
            <p:cNvGrpSpPr/>
            <p:nvPr/>
          </p:nvGrpSpPr>
          <p:grpSpPr>
            <a:xfrm>
              <a:off x="6893750" y="718459"/>
              <a:ext cx="1869249" cy="1606550"/>
              <a:chOff x="6893750" y="718459"/>
              <a:chExt cx="1869249" cy="1606550"/>
            </a:xfrm>
          </p:grpSpPr>
          <p:pic>
            <p:nvPicPr>
              <p:cNvPr id="201" name="Picture 2" descr="C:\Documents and Settings\Kim Schreuders\Local Settings\Temporary Internet Files\Content.IE5\8OR8V1MP\MCj04127600000[1].wmf"/>
              <p:cNvPicPr>
                <a:picLocks noChangeAspect="1" noChangeArrowheads="1"/>
              </p:cNvPicPr>
              <p:nvPr/>
            </p:nvPicPr>
            <p:blipFill>
              <a:blip r:embed="rId5" cstate="print"/>
              <a:srcRect/>
              <a:stretch>
                <a:fillRect/>
              </a:stretch>
            </p:blipFill>
            <p:spPr bwMode="auto">
              <a:xfrm>
                <a:off x="7496791" y="1684606"/>
                <a:ext cx="663167" cy="607080"/>
              </a:xfrm>
              <a:prstGeom prst="rect">
                <a:avLst/>
              </a:prstGeom>
              <a:noFill/>
              <a:ln w="9525">
                <a:noFill/>
                <a:miter lim="800000"/>
                <a:headEnd/>
                <a:tailEnd/>
              </a:ln>
            </p:spPr>
          </p:pic>
          <p:sp>
            <p:nvSpPr>
              <p:cNvPr id="202" name="Text Box 563"/>
              <p:cNvSpPr txBox="1">
                <a:spLocks noChangeArrowheads="1"/>
              </p:cNvSpPr>
              <p:nvPr/>
            </p:nvSpPr>
            <p:spPr bwMode="auto">
              <a:xfrm>
                <a:off x="7062876" y="783773"/>
                <a:ext cx="1530996" cy="319446"/>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kern="1200" dirty="0">
                    <a:solidFill>
                      <a:srgbClr val="000000"/>
                    </a:solidFill>
                    <a:latin typeface="Calibri" pitchFamily="34" charset="0"/>
                    <a:ea typeface="+mn-ea"/>
                    <a:cs typeface="+mn-cs"/>
                  </a:rPr>
                  <a:t>Analysis</a:t>
                </a:r>
              </a:p>
            </p:txBody>
          </p:sp>
          <p:sp>
            <p:nvSpPr>
              <p:cNvPr id="203" name="Rectangle 558"/>
              <p:cNvSpPr>
                <a:spLocks noChangeArrowheads="1"/>
              </p:cNvSpPr>
              <p:nvPr/>
            </p:nvSpPr>
            <p:spPr bwMode="auto">
              <a:xfrm>
                <a:off x="6893750"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08" name="Line 599"/>
              <p:cNvSpPr>
                <a:spLocks noChangeShapeType="1"/>
              </p:cNvSpPr>
              <p:nvPr/>
            </p:nvSpPr>
            <p:spPr bwMode="auto">
              <a:xfrm>
                <a:off x="7099324" y="1114693"/>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09" name="Rectangle 598"/>
              <p:cNvSpPr>
                <a:spLocks noChangeArrowheads="1"/>
              </p:cNvSpPr>
              <p:nvPr/>
            </p:nvSpPr>
            <p:spPr bwMode="auto">
              <a:xfrm>
                <a:off x="7110189" y="1192570"/>
                <a:ext cx="1436370" cy="49116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a:solidFill>
                      <a:srgbClr val="000000"/>
                    </a:solidFill>
                    <a:latin typeface="Calibri" pitchFamily="34" charset="0"/>
                    <a:ea typeface="+mn-ea"/>
                    <a:cs typeface="+mn-cs"/>
                  </a:rPr>
                  <a:t>MATLAB, Excel, GIS, R, …</a:t>
                </a:r>
              </a:p>
            </p:txBody>
          </p:sp>
        </p:grpSp>
      </p:grpSp>
      <p:grpSp>
        <p:nvGrpSpPr>
          <p:cNvPr id="7" name="Group 209"/>
          <p:cNvGrpSpPr/>
          <p:nvPr/>
        </p:nvGrpSpPr>
        <p:grpSpPr>
          <a:xfrm>
            <a:off x="4675690" y="696688"/>
            <a:ext cx="1915415" cy="1628321"/>
            <a:chOff x="4675690" y="696688"/>
            <a:chExt cx="1915415" cy="1628321"/>
          </a:xfrm>
        </p:grpSpPr>
        <p:sp>
          <p:nvSpPr>
            <p:cNvPr id="213" name="Rectangle 558"/>
            <p:cNvSpPr>
              <a:spLocks noChangeArrowheads="1"/>
            </p:cNvSpPr>
            <p:nvPr/>
          </p:nvSpPr>
          <p:spPr bwMode="auto">
            <a:xfrm>
              <a:off x="4675690" y="696688"/>
              <a:ext cx="1869249" cy="1606550"/>
            </a:xfrm>
            <a:prstGeom prst="rect">
              <a:avLst/>
            </a:prstGeom>
            <a:solidFill>
              <a:schemeClr val="bg1"/>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16" name="Rectangle 558"/>
            <p:cNvSpPr>
              <a:spLocks noChangeArrowheads="1"/>
            </p:cNvSpPr>
            <p:nvPr/>
          </p:nvSpPr>
          <p:spPr bwMode="auto">
            <a:xfrm>
              <a:off x="4721856" y="707573"/>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28" name="Rectangle 558"/>
            <p:cNvSpPr>
              <a:spLocks noChangeArrowheads="1"/>
            </p:cNvSpPr>
            <p:nvPr/>
          </p:nvSpPr>
          <p:spPr bwMode="auto">
            <a:xfrm>
              <a:off x="4697462"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31" name="Text Box 559"/>
            <p:cNvSpPr txBox="1">
              <a:spLocks noChangeArrowheads="1"/>
            </p:cNvSpPr>
            <p:nvPr/>
          </p:nvSpPr>
          <p:spPr bwMode="auto">
            <a:xfrm>
              <a:off x="4827527" y="783773"/>
              <a:ext cx="1609118"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Modeling</a:t>
              </a:r>
            </a:p>
          </p:txBody>
        </p:sp>
        <p:sp>
          <p:nvSpPr>
            <p:cNvPr id="232" name="Line 599"/>
            <p:cNvSpPr>
              <a:spLocks noChangeShapeType="1"/>
            </p:cNvSpPr>
            <p:nvPr/>
          </p:nvSpPr>
          <p:spPr bwMode="auto">
            <a:xfrm>
              <a:off x="4903036"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33" name="Rectangle 598"/>
            <p:cNvSpPr>
              <a:spLocks noChangeArrowheads="1"/>
            </p:cNvSpPr>
            <p:nvPr/>
          </p:nvSpPr>
          <p:spPr bwMode="auto">
            <a:xfrm>
              <a:off x="4688839" y="1188760"/>
              <a:ext cx="1886494" cy="28931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err="1">
                  <a:solidFill>
                    <a:srgbClr val="000000"/>
                  </a:solidFill>
                  <a:latin typeface="Calibri" pitchFamily="34" charset="0"/>
                  <a:ea typeface="+mn-ea"/>
                  <a:cs typeface="+mn-cs"/>
                </a:rPr>
                <a:t>HydroLink</a:t>
              </a:r>
              <a:r>
                <a:rPr lang="en-US" sz="1600" kern="1200" dirty="0">
                  <a:solidFill>
                    <a:srgbClr val="000000"/>
                  </a:solidFill>
                  <a:latin typeface="Calibri" pitchFamily="34" charset="0"/>
                  <a:ea typeface="+mn-ea"/>
                  <a:cs typeface="+mn-cs"/>
                </a:rPr>
                <a:t> + OpenMI</a:t>
              </a:r>
            </a:p>
          </p:txBody>
        </p:sp>
        <p:pic>
          <p:nvPicPr>
            <p:cNvPr id="234" name="Picture 10" descr="gisaspects"/>
            <p:cNvPicPr>
              <a:picLocks noChangeAspect="1" noChangeArrowheads="1"/>
            </p:cNvPicPr>
            <p:nvPr/>
          </p:nvPicPr>
          <p:blipFill>
            <a:blip r:embed="rId6" cstate="print"/>
            <a:srcRect l="29996" t="13141" r="31125" b="59071"/>
            <a:stretch>
              <a:fillRect/>
            </a:stretch>
          </p:blipFill>
          <p:spPr bwMode="auto">
            <a:xfrm>
              <a:off x="4899455" y="1452111"/>
              <a:ext cx="1465262" cy="808503"/>
            </a:xfrm>
            <a:prstGeom prst="rect">
              <a:avLst/>
            </a:prstGeom>
            <a:solidFill>
              <a:schemeClr val="accent1">
                <a:lumMod val="20000"/>
                <a:lumOff val="80000"/>
              </a:schemeClr>
            </a:solidFill>
            <a:ln w="9525">
              <a:noFill/>
              <a:miter lim="800000"/>
              <a:headEnd/>
              <a:tailEnd/>
            </a:ln>
          </p:spPr>
        </p:pic>
      </p:grpSp>
      <p:grpSp>
        <p:nvGrpSpPr>
          <p:cNvPr id="8" name="Group 234"/>
          <p:cNvGrpSpPr/>
          <p:nvPr/>
        </p:nvGrpSpPr>
        <p:grpSpPr>
          <a:xfrm>
            <a:off x="2501173" y="718459"/>
            <a:ext cx="1869249" cy="1606550"/>
            <a:chOff x="2501173" y="718459"/>
            <a:chExt cx="1869249" cy="1606550"/>
          </a:xfrm>
        </p:grpSpPr>
        <p:sp>
          <p:nvSpPr>
            <p:cNvPr id="236" name="Rectangle 558"/>
            <p:cNvSpPr>
              <a:spLocks noChangeArrowheads="1"/>
            </p:cNvSpPr>
            <p:nvPr/>
          </p:nvSpPr>
          <p:spPr bwMode="auto">
            <a:xfrm>
              <a:off x="2501173" y="718459"/>
              <a:ext cx="1869249"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38" name="Text Box 559"/>
            <p:cNvSpPr txBox="1">
              <a:spLocks noChangeArrowheads="1"/>
            </p:cNvSpPr>
            <p:nvPr/>
          </p:nvSpPr>
          <p:spPr bwMode="auto">
            <a:xfrm>
              <a:off x="2637297" y="783773"/>
              <a:ext cx="1597000"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Access</a:t>
              </a:r>
            </a:p>
          </p:txBody>
        </p:sp>
        <p:sp>
          <p:nvSpPr>
            <p:cNvPr id="239" name="Line 599"/>
            <p:cNvSpPr>
              <a:spLocks noChangeShapeType="1"/>
            </p:cNvSpPr>
            <p:nvPr/>
          </p:nvSpPr>
          <p:spPr bwMode="auto">
            <a:xfrm>
              <a:off x="2706747"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40" name="Rectangle 598"/>
            <p:cNvSpPr>
              <a:spLocks noChangeArrowheads="1"/>
            </p:cNvSpPr>
            <p:nvPr/>
          </p:nvSpPr>
          <p:spPr bwMode="auto">
            <a:xfrm>
              <a:off x="2743200" y="1219200"/>
              <a:ext cx="1447799" cy="28931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smtClean="0">
                  <a:solidFill>
                    <a:srgbClr val="000000"/>
                  </a:solidFill>
                  <a:latin typeface="Calibri" pitchFamily="34" charset="0"/>
                  <a:ea typeface="+mn-ea"/>
                  <a:cs typeface="+mn-cs"/>
                </a:rPr>
                <a:t>HydroDesktop</a:t>
              </a:r>
              <a:endParaRPr lang="en-US" sz="1600" kern="1200" dirty="0">
                <a:solidFill>
                  <a:srgbClr val="000000"/>
                </a:solidFill>
                <a:latin typeface="Calibri" pitchFamily="34" charset="0"/>
                <a:ea typeface="+mn-ea"/>
                <a:cs typeface="+mn-cs"/>
              </a:endParaRPr>
            </a:p>
          </p:txBody>
        </p:sp>
        <p:pic>
          <p:nvPicPr>
            <p:cNvPr id="242" name="Picture 584" descr="MCj03871500000[1]"/>
            <p:cNvPicPr>
              <a:picLocks noChangeAspect="1" noChangeArrowheads="1"/>
            </p:cNvPicPr>
            <p:nvPr/>
          </p:nvPicPr>
          <p:blipFill>
            <a:blip r:embed="rId7" cstate="print"/>
            <a:srcRect/>
            <a:stretch>
              <a:fillRect/>
            </a:stretch>
          </p:blipFill>
          <p:spPr bwMode="auto">
            <a:xfrm>
              <a:off x="3051415" y="1508256"/>
              <a:ext cx="768764" cy="761996"/>
            </a:xfrm>
            <a:prstGeom prst="rect">
              <a:avLst/>
            </a:prstGeom>
            <a:solidFill>
              <a:schemeClr val="accent1">
                <a:lumMod val="20000"/>
                <a:lumOff val="80000"/>
              </a:schemeClr>
            </a:solidFill>
            <a:ln w="9525">
              <a:noFill/>
              <a:miter lim="800000"/>
              <a:headEnd/>
              <a:tailEnd/>
            </a:ln>
          </p:spPr>
        </p:pic>
      </p:grpSp>
      <p:grpSp>
        <p:nvGrpSpPr>
          <p:cNvPr id="9" name="Group 242"/>
          <p:cNvGrpSpPr/>
          <p:nvPr/>
        </p:nvGrpSpPr>
        <p:grpSpPr>
          <a:xfrm>
            <a:off x="261264" y="4348293"/>
            <a:ext cx="1929704" cy="1606550"/>
            <a:chOff x="261264" y="4348293"/>
            <a:chExt cx="1929704" cy="1606550"/>
          </a:xfrm>
        </p:grpSpPr>
        <p:sp>
          <p:nvSpPr>
            <p:cNvPr id="244" name="Rectangle 558"/>
            <p:cNvSpPr>
              <a:spLocks noChangeArrowheads="1"/>
            </p:cNvSpPr>
            <p:nvPr/>
          </p:nvSpPr>
          <p:spPr bwMode="auto">
            <a:xfrm>
              <a:off x="261264" y="4348293"/>
              <a:ext cx="1891917" cy="1606550"/>
            </a:xfrm>
            <a:prstGeom prst="rect">
              <a:avLst/>
            </a:prstGeom>
            <a:solidFill>
              <a:schemeClr val="bg1"/>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46" name="Text Box 232"/>
            <p:cNvSpPr txBox="1">
              <a:spLocks noChangeArrowheads="1"/>
            </p:cNvSpPr>
            <p:nvPr/>
          </p:nvSpPr>
          <p:spPr bwMode="auto">
            <a:xfrm>
              <a:off x="387477" y="4425525"/>
              <a:ext cx="1639491" cy="319412"/>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a:solidFill>
                    <a:srgbClr val="000000"/>
                  </a:solidFill>
                  <a:latin typeface="Calibri" pitchFamily="34" charset="0"/>
                  <a:ea typeface="+mn-ea"/>
                  <a:cs typeface="+mn-cs"/>
                </a:rPr>
                <a:t>Observatories</a:t>
              </a:r>
            </a:p>
          </p:txBody>
        </p:sp>
        <p:pic>
          <p:nvPicPr>
            <p:cNvPr id="248" name="Picture 3" descr="C:\Working\PhD\Dissertation\Chapter 2 - LittleBearTestBed\Table and Figure Source\Figure1\Figure1.jpg"/>
            <p:cNvPicPr>
              <a:picLocks noChangeAspect="1" noChangeArrowheads="1"/>
            </p:cNvPicPr>
            <p:nvPr/>
          </p:nvPicPr>
          <p:blipFill>
            <a:blip r:embed="rId8" cstate="print"/>
            <a:srcRect l="11111" r="8333"/>
            <a:stretch>
              <a:fillRect/>
            </a:stretch>
          </p:blipFill>
          <p:spPr bwMode="auto">
            <a:xfrm>
              <a:off x="283026" y="4789716"/>
              <a:ext cx="1390568" cy="1150938"/>
            </a:xfrm>
            <a:prstGeom prst="rect">
              <a:avLst/>
            </a:prstGeom>
            <a:noFill/>
            <a:ln w="9525">
              <a:noFill/>
              <a:miter lim="800000"/>
              <a:headEnd/>
              <a:tailEnd/>
            </a:ln>
          </p:spPr>
        </p:pic>
        <p:sp>
          <p:nvSpPr>
            <p:cNvPr id="250" name="Text Box 60"/>
            <p:cNvSpPr txBox="1">
              <a:spLocks noChangeArrowheads="1"/>
            </p:cNvSpPr>
            <p:nvPr/>
          </p:nvSpPr>
          <p:spPr bwMode="auto">
            <a:xfrm>
              <a:off x="936174" y="4784210"/>
              <a:ext cx="1254794" cy="880207"/>
            </a:xfrm>
            <a:prstGeom prst="rect">
              <a:avLst/>
            </a:prstGeom>
            <a:noFill/>
            <a:ln w="9525">
              <a:noFill/>
              <a:miter lim="800000"/>
              <a:headEnd/>
              <a:tailEnd type="none" w="lg" len="lg"/>
            </a:ln>
          </p:spPr>
          <p:txBody>
            <a:bodyPr wrap="square" lIns="91403" tIns="45703" rIns="91403" bIns="45703">
              <a:spAutoFit/>
            </a:bodyPr>
            <a:lstStyle/>
            <a:p>
              <a:pPr algn="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 publication and archival of field </a:t>
              </a:r>
              <a:br>
                <a:rPr lang="en-US" sz="1600" kern="1200" dirty="0">
                  <a:solidFill>
                    <a:srgbClr val="000000"/>
                  </a:solidFill>
                  <a:latin typeface="Calibri" pitchFamily="34" charset="0"/>
                  <a:ea typeface="+mn-ea"/>
                  <a:cs typeface="+mn-cs"/>
                </a:rPr>
              </a:br>
              <a:r>
                <a:rPr lang="en-US" sz="1600" kern="1200" dirty="0">
                  <a:solidFill>
                    <a:srgbClr val="000000"/>
                  </a:solidFill>
                  <a:latin typeface="Calibri" pitchFamily="34" charset="0"/>
                  <a:ea typeface="+mn-ea"/>
                  <a:cs typeface="+mn-cs"/>
                </a:rPr>
                <a:t>data</a:t>
              </a:r>
            </a:p>
          </p:txBody>
        </p:sp>
        <p:sp>
          <p:nvSpPr>
            <p:cNvPr id="251" name="Line 599"/>
            <p:cNvSpPr>
              <a:spLocks noChangeShapeType="1"/>
            </p:cNvSpPr>
            <p:nvPr/>
          </p:nvSpPr>
          <p:spPr bwMode="auto">
            <a:xfrm>
              <a:off x="478172"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grpSp>
        <p:nvGrpSpPr>
          <p:cNvPr id="10" name="Group 251"/>
          <p:cNvGrpSpPr/>
          <p:nvPr/>
        </p:nvGrpSpPr>
        <p:grpSpPr>
          <a:xfrm>
            <a:off x="2482680" y="4359179"/>
            <a:ext cx="1891917" cy="1606550"/>
            <a:chOff x="2482680" y="4359179"/>
            <a:chExt cx="1891917" cy="1606550"/>
          </a:xfrm>
        </p:grpSpPr>
        <p:sp>
          <p:nvSpPr>
            <p:cNvPr id="253" name="Rectangle 558"/>
            <p:cNvSpPr>
              <a:spLocks noChangeArrowheads="1"/>
            </p:cNvSpPr>
            <p:nvPr/>
          </p:nvSpPr>
          <p:spPr bwMode="auto">
            <a:xfrm>
              <a:off x="2482680" y="4359179"/>
              <a:ext cx="1891917"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54" name="Text Box 60"/>
            <p:cNvSpPr txBox="1">
              <a:spLocks noChangeArrowheads="1"/>
            </p:cNvSpPr>
            <p:nvPr/>
          </p:nvSpPr>
          <p:spPr bwMode="auto">
            <a:xfrm>
              <a:off x="3309259" y="5052778"/>
              <a:ext cx="1053999" cy="880207"/>
            </a:xfrm>
            <a:prstGeom prst="rect">
              <a:avLst/>
            </a:prstGeom>
            <a:noFill/>
            <a:ln w="9525">
              <a:noFill/>
              <a:miter lim="800000"/>
              <a:headEnd/>
              <a:tailEnd type="none" w="lg" len="lg"/>
            </a:ln>
          </p:spPr>
          <p:txBody>
            <a:bodyPr wrap="square" lIns="91403" tIns="45703" rIns="91403" bIns="45703">
              <a:spAutoFit/>
            </a:bodyPr>
            <a:lstStyle/>
            <a:p>
              <a:pPr algn="l"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store and share hydrologic data</a:t>
              </a:r>
            </a:p>
          </p:txBody>
        </p:sp>
        <p:sp>
          <p:nvSpPr>
            <p:cNvPr id="255" name="Text Box 224"/>
            <p:cNvSpPr txBox="1">
              <a:spLocks noChangeArrowheads="1"/>
            </p:cNvSpPr>
            <p:nvPr/>
          </p:nvSpPr>
          <p:spPr bwMode="auto">
            <a:xfrm>
              <a:off x="2689927" y="4734581"/>
              <a:ext cx="1477422" cy="294149"/>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HIS Server</a:t>
              </a:r>
            </a:p>
          </p:txBody>
        </p:sp>
        <p:sp>
          <p:nvSpPr>
            <p:cNvPr id="257" name="AutoShape 130"/>
            <p:cNvSpPr>
              <a:spLocks noChangeArrowheads="1"/>
            </p:cNvSpPr>
            <p:nvPr/>
          </p:nvSpPr>
          <p:spPr bwMode="auto">
            <a:xfrm>
              <a:off x="2563673" y="5078415"/>
              <a:ext cx="691158" cy="827315"/>
            </a:xfrm>
            <a:prstGeom prst="flowChartMagneticDisk">
              <a:avLst/>
            </a:prstGeom>
            <a:solidFill>
              <a:schemeClr val="accent6">
                <a:lumMod val="20000"/>
                <a:lumOff val="80000"/>
              </a:schemeClr>
            </a:solidFill>
            <a:ln w="25400">
              <a:solidFill>
                <a:schemeClr val="tx1"/>
              </a:solidFill>
              <a:round/>
              <a:headEnd/>
              <a:tailEnd/>
            </a:ln>
          </p:spPr>
          <p:txBody>
            <a:bodyPr wrap="none" anchor="ctr"/>
            <a:lstStyle/>
            <a:p>
              <a:pPr algn="ctr" rtl="0" fontAlgn="base">
                <a:spcBef>
                  <a:spcPct val="0"/>
                </a:spcBef>
                <a:spcAft>
                  <a:spcPct val="0"/>
                </a:spcAft>
              </a:pPr>
              <a:r>
                <a:rPr lang="en-US" sz="2000" kern="1200" dirty="0">
                  <a:solidFill>
                    <a:srgbClr val="000000"/>
                  </a:solidFill>
                  <a:latin typeface="Arial" charset="0"/>
                  <a:ea typeface="+mn-ea"/>
                  <a:cs typeface="+mn-cs"/>
                </a:rPr>
                <a:t>ODM</a:t>
              </a:r>
            </a:p>
          </p:txBody>
        </p:sp>
        <p:sp>
          <p:nvSpPr>
            <p:cNvPr id="258" name="Line 599"/>
            <p:cNvSpPr>
              <a:spLocks noChangeShapeType="1"/>
            </p:cNvSpPr>
            <p:nvPr/>
          </p:nvSpPr>
          <p:spPr bwMode="auto">
            <a:xfrm>
              <a:off x="2699588"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60" name="Text Box 224"/>
            <p:cNvSpPr txBox="1">
              <a:spLocks noChangeArrowheads="1"/>
            </p:cNvSpPr>
            <p:nvPr/>
          </p:nvSpPr>
          <p:spPr bwMode="auto">
            <a:xfrm>
              <a:off x="2593619" y="4399964"/>
              <a:ext cx="1670039"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smtClean="0">
                  <a:solidFill>
                    <a:srgbClr val="000000"/>
                  </a:solidFill>
                  <a:latin typeface="Calibri" pitchFamily="34" charset="0"/>
                  <a:ea typeface="+mn-ea"/>
                  <a:cs typeface="+mn-cs"/>
                </a:rPr>
                <a:t>Data repository</a:t>
              </a:r>
              <a:endParaRPr lang="en-US" kern="1200" dirty="0">
                <a:solidFill>
                  <a:srgbClr val="000000"/>
                </a:solidFill>
                <a:latin typeface="Calibri" pitchFamily="34" charset="0"/>
                <a:ea typeface="+mn-ea"/>
                <a:cs typeface="+mn-cs"/>
              </a:endParaRPr>
            </a:p>
          </p:txBody>
        </p:sp>
      </p:grpSp>
      <p:grpSp>
        <p:nvGrpSpPr>
          <p:cNvPr id="11" name="Group 260"/>
          <p:cNvGrpSpPr/>
          <p:nvPr/>
        </p:nvGrpSpPr>
        <p:grpSpPr>
          <a:xfrm>
            <a:off x="4691743" y="4359179"/>
            <a:ext cx="2002971" cy="1606550"/>
            <a:chOff x="4691743" y="4359179"/>
            <a:chExt cx="2002971" cy="1606550"/>
          </a:xfrm>
        </p:grpSpPr>
        <p:sp>
          <p:nvSpPr>
            <p:cNvPr id="262" name="Rectangle 558"/>
            <p:cNvSpPr>
              <a:spLocks noChangeArrowheads="1"/>
            </p:cNvSpPr>
            <p:nvPr/>
          </p:nvSpPr>
          <p:spPr bwMode="auto">
            <a:xfrm>
              <a:off x="4704096" y="4359179"/>
              <a:ext cx="1891917"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63" name="Text Box 224"/>
            <p:cNvSpPr txBox="1">
              <a:spLocks noChangeArrowheads="1"/>
            </p:cNvSpPr>
            <p:nvPr/>
          </p:nvSpPr>
          <p:spPr bwMode="auto">
            <a:xfrm>
              <a:off x="4691743" y="4430486"/>
              <a:ext cx="1905000"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dirty="0" smtClean="0">
                  <a:solidFill>
                    <a:srgbClr val="000000"/>
                  </a:solidFill>
                  <a:latin typeface="Calibri" pitchFamily="34" charset="0"/>
                </a:rPr>
                <a:t>Service</a:t>
              </a:r>
              <a:r>
                <a:rPr lang="en-US" kern="1200" spc="-200" dirty="0" smtClean="0">
                  <a:solidFill>
                    <a:srgbClr val="000000"/>
                  </a:solidFill>
                  <a:latin typeface="Calibri" pitchFamily="34" charset="0"/>
                  <a:ea typeface="+mn-ea"/>
                  <a:cs typeface="+mn-cs"/>
                </a:rPr>
                <a:t> </a:t>
              </a:r>
              <a:r>
                <a:rPr lang="en-US" dirty="0" smtClean="0">
                  <a:solidFill>
                    <a:srgbClr val="000000"/>
                  </a:solidFill>
                  <a:latin typeface="Calibri" pitchFamily="34" charset="0"/>
                </a:rPr>
                <a:t>Registry</a:t>
              </a:r>
              <a:endParaRPr lang="en-US" dirty="0">
                <a:solidFill>
                  <a:srgbClr val="000000"/>
                </a:solidFill>
                <a:latin typeface="Calibri" pitchFamily="34" charset="0"/>
              </a:endParaRPr>
            </a:p>
          </p:txBody>
        </p:sp>
        <p:sp>
          <p:nvSpPr>
            <p:cNvPr id="264" name="Text Box 60"/>
            <p:cNvSpPr txBox="1">
              <a:spLocks noChangeArrowheads="1"/>
            </p:cNvSpPr>
            <p:nvPr/>
          </p:nvSpPr>
          <p:spPr bwMode="auto">
            <a:xfrm>
              <a:off x="5333999" y="5026583"/>
              <a:ext cx="1360715" cy="880207"/>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catalog hydrologic </a:t>
              </a:r>
              <a:r>
                <a:rPr lang="en-US" sz="1600" kern="1200" dirty="0" smtClean="0">
                  <a:solidFill>
                    <a:srgbClr val="000000"/>
                  </a:solidFill>
                  <a:latin typeface="Calibri" pitchFamily="34" charset="0"/>
                  <a:ea typeface="+mn-ea"/>
                  <a:cs typeface="+mn-cs"/>
                </a:rPr>
                <a:t>data services  </a:t>
              </a:r>
              <a:r>
                <a:rPr lang="en-US" sz="1600" kern="1200" dirty="0">
                  <a:solidFill>
                    <a:srgbClr val="000000"/>
                  </a:solidFill>
                  <a:latin typeface="Calibri" pitchFamily="34" charset="0"/>
                  <a:ea typeface="+mn-ea"/>
                  <a:cs typeface="+mn-cs"/>
                </a:rPr>
                <a:t>and metadata</a:t>
              </a:r>
            </a:p>
          </p:txBody>
        </p:sp>
        <p:pic>
          <p:nvPicPr>
            <p:cNvPr id="265" name="Picture 5"/>
            <p:cNvPicPr>
              <a:picLocks noChangeAspect="1" noChangeArrowheads="1"/>
            </p:cNvPicPr>
            <p:nvPr/>
          </p:nvPicPr>
          <p:blipFill>
            <a:blip r:embed="rId9" cstate="print"/>
            <a:srcRect/>
            <a:stretch>
              <a:fillRect/>
            </a:stretch>
          </p:blipFill>
          <p:spPr bwMode="auto">
            <a:xfrm>
              <a:off x="4767121" y="5192486"/>
              <a:ext cx="621308" cy="699522"/>
            </a:xfrm>
            <a:prstGeom prst="rect">
              <a:avLst/>
            </a:prstGeom>
            <a:solidFill>
              <a:schemeClr val="accent1">
                <a:lumMod val="20000"/>
                <a:lumOff val="80000"/>
              </a:schemeClr>
            </a:solidFill>
            <a:ln w="9525">
              <a:solidFill>
                <a:schemeClr val="tx1"/>
              </a:solidFill>
              <a:miter lim="800000"/>
              <a:headEnd/>
              <a:tailEnd/>
            </a:ln>
          </p:spPr>
        </p:pic>
        <p:sp>
          <p:nvSpPr>
            <p:cNvPr id="266" name="Line 599"/>
            <p:cNvSpPr>
              <a:spLocks noChangeShapeType="1"/>
            </p:cNvSpPr>
            <p:nvPr/>
          </p:nvSpPr>
          <p:spPr bwMode="auto">
            <a:xfrm>
              <a:off x="4921004"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67" name="Text Box 224"/>
            <p:cNvSpPr txBox="1">
              <a:spLocks noChangeArrowheads="1"/>
            </p:cNvSpPr>
            <p:nvPr/>
          </p:nvSpPr>
          <p:spPr bwMode="auto">
            <a:xfrm>
              <a:off x="4911343" y="4757772"/>
              <a:ext cx="1477422" cy="294149"/>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HIS </a:t>
              </a:r>
              <a:r>
                <a:rPr lang="en-US" sz="1600" kern="1200" dirty="0" smtClean="0">
                  <a:solidFill>
                    <a:srgbClr val="000000"/>
                  </a:solidFill>
                  <a:latin typeface="Calibri" pitchFamily="34" charset="0"/>
                  <a:ea typeface="+mn-ea"/>
                  <a:cs typeface="+mn-cs"/>
                </a:rPr>
                <a:t>Central</a:t>
              </a:r>
              <a:endParaRPr lang="en-US" sz="1600" kern="1200" dirty="0">
                <a:solidFill>
                  <a:srgbClr val="000000"/>
                </a:solidFill>
                <a:latin typeface="Calibri" pitchFamily="34" charset="0"/>
                <a:ea typeface="+mn-ea"/>
                <a:cs typeface="+mn-cs"/>
              </a:endParaRPr>
            </a:p>
          </p:txBody>
        </p:sp>
      </p:grpSp>
      <p:grpSp>
        <p:nvGrpSpPr>
          <p:cNvPr id="12" name="Group 267"/>
          <p:cNvGrpSpPr/>
          <p:nvPr/>
        </p:nvGrpSpPr>
        <p:grpSpPr>
          <a:xfrm>
            <a:off x="6925511" y="4359179"/>
            <a:ext cx="1891917" cy="1606550"/>
            <a:chOff x="6925511" y="4359179"/>
            <a:chExt cx="1891917" cy="1606550"/>
          </a:xfrm>
        </p:grpSpPr>
        <p:sp>
          <p:nvSpPr>
            <p:cNvPr id="269" name="Rectangle 558"/>
            <p:cNvSpPr>
              <a:spLocks noChangeArrowheads="1"/>
            </p:cNvSpPr>
            <p:nvPr/>
          </p:nvSpPr>
          <p:spPr bwMode="auto">
            <a:xfrm>
              <a:off x="6925511" y="4359179"/>
              <a:ext cx="1891917" cy="1606550"/>
            </a:xfrm>
            <a:prstGeom prst="rect">
              <a:avLst/>
            </a:prstGeom>
            <a:solidFill>
              <a:schemeClr val="bg1"/>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70" name="Text Box 232"/>
            <p:cNvSpPr txBox="1">
              <a:spLocks noChangeArrowheads="1"/>
            </p:cNvSpPr>
            <p:nvPr/>
          </p:nvSpPr>
          <p:spPr bwMode="auto">
            <a:xfrm>
              <a:off x="6999503" y="4436411"/>
              <a:ext cx="1743932"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a:solidFill>
                    <a:srgbClr val="000000"/>
                  </a:solidFill>
                  <a:latin typeface="Calibri" pitchFamily="34" charset="0"/>
                  <a:ea typeface="+mn-ea"/>
                  <a:cs typeface="+mn-cs"/>
                </a:rPr>
                <a:t>3</a:t>
              </a:r>
              <a:r>
                <a:rPr lang="en-US" kern="1200" baseline="30000" dirty="0">
                  <a:solidFill>
                    <a:srgbClr val="000000"/>
                  </a:solidFill>
                  <a:latin typeface="Calibri" pitchFamily="34" charset="0"/>
                  <a:ea typeface="+mn-ea"/>
                  <a:cs typeface="+mn-cs"/>
                </a:rPr>
                <a:t>rd</a:t>
              </a:r>
              <a:r>
                <a:rPr lang="en-US" kern="1200" dirty="0">
                  <a:solidFill>
                    <a:srgbClr val="000000"/>
                  </a:solidFill>
                  <a:latin typeface="Calibri" pitchFamily="34" charset="0"/>
                  <a:ea typeface="+mn-ea"/>
                  <a:cs typeface="+mn-cs"/>
                </a:rPr>
                <a:t>-Party Servers</a:t>
              </a:r>
            </a:p>
          </p:txBody>
        </p:sp>
        <p:grpSp>
          <p:nvGrpSpPr>
            <p:cNvPr id="13" name="Group 261"/>
            <p:cNvGrpSpPr/>
            <p:nvPr/>
          </p:nvGrpSpPr>
          <p:grpSpPr>
            <a:xfrm>
              <a:off x="7158568" y="4950878"/>
              <a:ext cx="377186" cy="685797"/>
              <a:chOff x="7158568" y="4950878"/>
              <a:chExt cx="377186" cy="685797"/>
            </a:xfrm>
          </p:grpSpPr>
          <p:sp>
            <p:nvSpPr>
              <p:cNvPr id="274" name="Freeform 235"/>
              <p:cNvSpPr>
                <a:spLocks/>
              </p:cNvSpPr>
              <p:nvPr/>
            </p:nvSpPr>
            <p:spPr bwMode="auto">
              <a:xfrm>
                <a:off x="7429038" y="5541671"/>
                <a:ext cx="101196" cy="95002"/>
              </a:xfrm>
              <a:custGeom>
                <a:avLst/>
                <a:gdLst>
                  <a:gd name="T0" fmla="*/ 0 w 55"/>
                  <a:gd name="T1" fmla="*/ 2147483647 h 64"/>
                  <a:gd name="T2" fmla="*/ 2147483647 w 55"/>
                  <a:gd name="T3" fmla="*/ 2147483647 h 64"/>
                  <a:gd name="T4" fmla="*/ 2147483647 w 55"/>
                  <a:gd name="T5" fmla="*/ 0 h 64"/>
                  <a:gd name="T6" fmla="*/ 0 w 55"/>
                  <a:gd name="T7" fmla="*/ 2147483647 h 64"/>
                  <a:gd name="T8" fmla="*/ 0 w 55"/>
                  <a:gd name="T9" fmla="*/ 2147483647 h 64"/>
                  <a:gd name="T10" fmla="*/ 0 60000 65536"/>
                  <a:gd name="T11" fmla="*/ 0 60000 65536"/>
                  <a:gd name="T12" fmla="*/ 0 60000 65536"/>
                  <a:gd name="T13" fmla="*/ 0 60000 65536"/>
                  <a:gd name="T14" fmla="*/ 0 60000 65536"/>
                  <a:gd name="T15" fmla="*/ 0 w 55"/>
                  <a:gd name="T16" fmla="*/ 0 h 64"/>
                  <a:gd name="T17" fmla="*/ 55 w 55"/>
                  <a:gd name="T18" fmla="*/ 64 h 64"/>
                </a:gdLst>
                <a:ahLst/>
                <a:cxnLst>
                  <a:cxn ang="T10">
                    <a:pos x="T0" y="T1"/>
                  </a:cxn>
                  <a:cxn ang="T11">
                    <a:pos x="T2" y="T3"/>
                  </a:cxn>
                  <a:cxn ang="T12">
                    <a:pos x="T4" y="T5"/>
                  </a:cxn>
                  <a:cxn ang="T13">
                    <a:pos x="T6" y="T7"/>
                  </a:cxn>
                  <a:cxn ang="T14">
                    <a:pos x="T8" y="T9"/>
                  </a:cxn>
                </a:cxnLst>
                <a:rect l="T15" t="T16" r="T17" b="T18"/>
                <a:pathLst>
                  <a:path w="55" h="64">
                    <a:moveTo>
                      <a:pt x="0" y="64"/>
                    </a:moveTo>
                    <a:lnTo>
                      <a:pt x="55" y="9"/>
                    </a:lnTo>
                    <a:lnTo>
                      <a:pt x="55" y="0"/>
                    </a:lnTo>
                    <a:lnTo>
                      <a:pt x="0" y="55"/>
                    </a:lnTo>
                    <a:lnTo>
                      <a:pt x="0" y="64"/>
                    </a:lnTo>
                    <a:close/>
                  </a:path>
                </a:pathLst>
              </a:custGeom>
              <a:solidFill>
                <a:srgbClr val="9A9A9A"/>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5" name="Freeform 236"/>
              <p:cNvSpPr>
                <a:spLocks/>
              </p:cNvSpPr>
              <p:nvPr/>
            </p:nvSpPr>
            <p:spPr bwMode="auto">
              <a:xfrm>
                <a:off x="7158568" y="4950878"/>
                <a:ext cx="377185" cy="75705"/>
              </a:xfrm>
              <a:custGeom>
                <a:avLst/>
                <a:gdLst>
                  <a:gd name="T0" fmla="*/ 0 w 205"/>
                  <a:gd name="T1" fmla="*/ 2147483647 h 51"/>
                  <a:gd name="T2" fmla="*/ 2147483647 w 205"/>
                  <a:gd name="T3" fmla="*/ 0 h 51"/>
                  <a:gd name="T4" fmla="*/ 2147483647 w 205"/>
                  <a:gd name="T5" fmla="*/ 0 h 51"/>
                  <a:gd name="T6" fmla="*/ 2147483647 w 205"/>
                  <a:gd name="T7" fmla="*/ 2147483647 h 51"/>
                  <a:gd name="T8" fmla="*/ 0 w 205"/>
                  <a:gd name="T9" fmla="*/ 2147483647 h 51"/>
                  <a:gd name="T10" fmla="*/ 0 60000 65536"/>
                  <a:gd name="T11" fmla="*/ 0 60000 65536"/>
                  <a:gd name="T12" fmla="*/ 0 60000 65536"/>
                  <a:gd name="T13" fmla="*/ 0 60000 65536"/>
                  <a:gd name="T14" fmla="*/ 0 60000 65536"/>
                  <a:gd name="T15" fmla="*/ 0 w 205"/>
                  <a:gd name="T16" fmla="*/ 0 h 51"/>
                  <a:gd name="T17" fmla="*/ 205 w 205"/>
                  <a:gd name="T18" fmla="*/ 51 h 51"/>
                </a:gdLst>
                <a:ahLst/>
                <a:cxnLst>
                  <a:cxn ang="T10">
                    <a:pos x="T0" y="T1"/>
                  </a:cxn>
                  <a:cxn ang="T11">
                    <a:pos x="T2" y="T3"/>
                  </a:cxn>
                  <a:cxn ang="T12">
                    <a:pos x="T4" y="T5"/>
                  </a:cxn>
                  <a:cxn ang="T13">
                    <a:pos x="T6" y="T7"/>
                  </a:cxn>
                  <a:cxn ang="T14">
                    <a:pos x="T8" y="T9"/>
                  </a:cxn>
                </a:cxnLst>
                <a:rect l="T15" t="T16" r="T17" b="T18"/>
                <a:pathLst>
                  <a:path w="205" h="51">
                    <a:moveTo>
                      <a:pt x="0" y="51"/>
                    </a:moveTo>
                    <a:lnTo>
                      <a:pt x="51" y="0"/>
                    </a:lnTo>
                    <a:lnTo>
                      <a:pt x="205" y="0"/>
                    </a:lnTo>
                    <a:lnTo>
                      <a:pt x="154" y="51"/>
                    </a:lnTo>
                    <a:lnTo>
                      <a:pt x="0" y="51"/>
                    </a:lnTo>
                    <a:close/>
                  </a:path>
                </a:pathLst>
              </a:custGeom>
              <a:solidFill>
                <a:srgbClr val="E6E6E6"/>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6" name="Freeform 237"/>
              <p:cNvSpPr>
                <a:spLocks/>
              </p:cNvSpPr>
              <p:nvPr/>
            </p:nvSpPr>
            <p:spPr bwMode="auto">
              <a:xfrm>
                <a:off x="7441918" y="4950878"/>
                <a:ext cx="93836" cy="672436"/>
              </a:xfrm>
              <a:custGeom>
                <a:avLst/>
                <a:gdLst>
                  <a:gd name="T0" fmla="*/ 0 w 51"/>
                  <a:gd name="T1" fmla="*/ 2147483647 h 453"/>
                  <a:gd name="T2" fmla="*/ 2147483647 w 51"/>
                  <a:gd name="T3" fmla="*/ 0 h 453"/>
                  <a:gd name="T4" fmla="*/ 2147483647 w 51"/>
                  <a:gd name="T5" fmla="*/ 2147483647 h 453"/>
                  <a:gd name="T6" fmla="*/ 0 w 51"/>
                  <a:gd name="T7" fmla="*/ 2147483647 h 453"/>
                  <a:gd name="T8" fmla="*/ 0 w 51"/>
                  <a:gd name="T9" fmla="*/ 2147483647 h 453"/>
                  <a:gd name="T10" fmla="*/ 0 60000 65536"/>
                  <a:gd name="T11" fmla="*/ 0 60000 65536"/>
                  <a:gd name="T12" fmla="*/ 0 60000 65536"/>
                  <a:gd name="T13" fmla="*/ 0 60000 65536"/>
                  <a:gd name="T14" fmla="*/ 0 60000 65536"/>
                  <a:gd name="T15" fmla="*/ 0 w 51"/>
                  <a:gd name="T16" fmla="*/ 0 h 453"/>
                  <a:gd name="T17" fmla="*/ 51 w 51"/>
                  <a:gd name="T18" fmla="*/ 453 h 453"/>
                </a:gdLst>
                <a:ahLst/>
                <a:cxnLst>
                  <a:cxn ang="T10">
                    <a:pos x="T0" y="T1"/>
                  </a:cxn>
                  <a:cxn ang="T11">
                    <a:pos x="T2" y="T3"/>
                  </a:cxn>
                  <a:cxn ang="T12">
                    <a:pos x="T4" y="T5"/>
                  </a:cxn>
                  <a:cxn ang="T13">
                    <a:pos x="T6" y="T7"/>
                  </a:cxn>
                  <a:cxn ang="T14">
                    <a:pos x="T8" y="T9"/>
                  </a:cxn>
                </a:cxnLst>
                <a:rect l="T15" t="T16" r="T17" b="T18"/>
                <a:pathLst>
                  <a:path w="51" h="453">
                    <a:moveTo>
                      <a:pt x="0" y="51"/>
                    </a:moveTo>
                    <a:lnTo>
                      <a:pt x="51" y="0"/>
                    </a:lnTo>
                    <a:lnTo>
                      <a:pt x="51" y="401"/>
                    </a:lnTo>
                    <a:lnTo>
                      <a:pt x="0" y="453"/>
                    </a:lnTo>
                    <a:lnTo>
                      <a:pt x="0" y="51"/>
                    </a:lnTo>
                    <a:close/>
                  </a:path>
                </a:pathLst>
              </a:custGeom>
              <a:solidFill>
                <a:srgbClr val="9A9A9A"/>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7" name="Rectangle 238"/>
              <p:cNvSpPr>
                <a:spLocks noChangeArrowheads="1"/>
              </p:cNvSpPr>
              <p:nvPr/>
            </p:nvSpPr>
            <p:spPr bwMode="auto">
              <a:xfrm>
                <a:off x="7158568" y="5026583"/>
                <a:ext cx="283350" cy="596731"/>
              </a:xfrm>
              <a:prstGeom prst="rect">
                <a:avLst/>
              </a:prstGeom>
              <a:solidFill>
                <a:srgbClr val="C0C0C0"/>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8" name="Rectangle 239"/>
              <p:cNvSpPr>
                <a:spLocks noChangeArrowheads="1"/>
              </p:cNvSpPr>
              <p:nvPr/>
            </p:nvSpPr>
            <p:spPr bwMode="auto">
              <a:xfrm>
                <a:off x="7158568" y="5026583"/>
                <a:ext cx="283350" cy="596731"/>
              </a:xfrm>
              <a:prstGeom prst="rect">
                <a:avLst/>
              </a:prstGeom>
              <a:noFill/>
              <a:ln w="4763"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279" name="Picture 240"/>
              <p:cNvPicPr>
                <a:picLocks noChangeAspect="1" noChangeArrowheads="1"/>
              </p:cNvPicPr>
              <p:nvPr/>
            </p:nvPicPr>
            <p:blipFill>
              <a:blip r:embed="rId10" cstate="print"/>
              <a:srcRect/>
              <a:stretch>
                <a:fillRect/>
              </a:stretch>
            </p:blipFill>
            <p:spPr bwMode="auto">
              <a:xfrm>
                <a:off x="7186167" y="5051818"/>
                <a:ext cx="220791" cy="368132"/>
              </a:xfrm>
              <a:prstGeom prst="rect">
                <a:avLst/>
              </a:prstGeom>
              <a:noFill/>
              <a:ln w="9525">
                <a:noFill/>
                <a:miter lim="800000"/>
                <a:headEnd/>
                <a:tailEnd/>
              </a:ln>
            </p:spPr>
          </p:pic>
          <p:sp>
            <p:nvSpPr>
              <p:cNvPr id="280" name="Rectangle 241"/>
              <p:cNvSpPr>
                <a:spLocks noChangeArrowheads="1"/>
              </p:cNvSpPr>
              <p:nvPr/>
            </p:nvSpPr>
            <p:spPr bwMode="auto">
              <a:xfrm>
                <a:off x="7193527" y="5056272"/>
                <a:ext cx="213431" cy="360711"/>
              </a:xfrm>
              <a:prstGeom prst="rect">
                <a:avLst/>
              </a:prstGeom>
              <a:noFill/>
              <a:ln w="4763"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1" name="Freeform 242"/>
              <p:cNvSpPr>
                <a:spLocks noEditPoints="1"/>
              </p:cNvSpPr>
              <p:nvPr/>
            </p:nvSpPr>
            <p:spPr bwMode="auto">
              <a:xfrm>
                <a:off x="7219286" y="5074084"/>
                <a:ext cx="161914" cy="311725"/>
              </a:xfrm>
              <a:custGeom>
                <a:avLst/>
                <a:gdLst>
                  <a:gd name="T0" fmla="*/ 0 w 88"/>
                  <a:gd name="T1" fmla="*/ 2147483647 h 210"/>
                  <a:gd name="T2" fmla="*/ 2147483647 w 88"/>
                  <a:gd name="T3" fmla="*/ 2147483647 h 210"/>
                  <a:gd name="T4" fmla="*/ 2147483647 w 88"/>
                  <a:gd name="T5" fmla="*/ 2147483647 h 210"/>
                  <a:gd name="T6" fmla="*/ 0 w 88"/>
                  <a:gd name="T7" fmla="*/ 2147483647 h 210"/>
                  <a:gd name="T8" fmla="*/ 0 w 88"/>
                  <a:gd name="T9" fmla="*/ 2147483647 h 210"/>
                  <a:gd name="T10" fmla="*/ 0 w 88"/>
                  <a:gd name="T11" fmla="*/ 2147483647 h 210"/>
                  <a:gd name="T12" fmla="*/ 2147483647 w 88"/>
                  <a:gd name="T13" fmla="*/ 2147483647 h 210"/>
                  <a:gd name="T14" fmla="*/ 2147483647 w 88"/>
                  <a:gd name="T15" fmla="*/ 2147483647 h 210"/>
                  <a:gd name="T16" fmla="*/ 0 w 88"/>
                  <a:gd name="T17" fmla="*/ 2147483647 h 210"/>
                  <a:gd name="T18" fmla="*/ 0 w 88"/>
                  <a:gd name="T19" fmla="*/ 2147483647 h 210"/>
                  <a:gd name="T20" fmla="*/ 0 w 88"/>
                  <a:gd name="T21" fmla="*/ 2147483647 h 210"/>
                  <a:gd name="T22" fmla="*/ 2147483647 w 88"/>
                  <a:gd name="T23" fmla="*/ 2147483647 h 210"/>
                  <a:gd name="T24" fmla="*/ 2147483647 w 88"/>
                  <a:gd name="T25" fmla="*/ 2147483647 h 210"/>
                  <a:gd name="T26" fmla="*/ 0 w 88"/>
                  <a:gd name="T27" fmla="*/ 2147483647 h 210"/>
                  <a:gd name="T28" fmla="*/ 0 w 88"/>
                  <a:gd name="T29" fmla="*/ 2147483647 h 210"/>
                  <a:gd name="T30" fmla="*/ 0 w 88"/>
                  <a:gd name="T31" fmla="*/ 2147483647 h 210"/>
                  <a:gd name="T32" fmla="*/ 2147483647 w 88"/>
                  <a:gd name="T33" fmla="*/ 2147483647 h 210"/>
                  <a:gd name="T34" fmla="*/ 2147483647 w 88"/>
                  <a:gd name="T35" fmla="*/ 2147483647 h 210"/>
                  <a:gd name="T36" fmla="*/ 0 w 88"/>
                  <a:gd name="T37" fmla="*/ 2147483647 h 210"/>
                  <a:gd name="T38" fmla="*/ 0 w 88"/>
                  <a:gd name="T39" fmla="*/ 2147483647 h 210"/>
                  <a:gd name="T40" fmla="*/ 0 w 88"/>
                  <a:gd name="T41" fmla="*/ 2147483647 h 210"/>
                  <a:gd name="T42" fmla="*/ 2147483647 w 88"/>
                  <a:gd name="T43" fmla="*/ 2147483647 h 210"/>
                  <a:gd name="T44" fmla="*/ 2147483647 w 88"/>
                  <a:gd name="T45" fmla="*/ 2147483647 h 210"/>
                  <a:gd name="T46" fmla="*/ 0 w 88"/>
                  <a:gd name="T47" fmla="*/ 2147483647 h 210"/>
                  <a:gd name="T48" fmla="*/ 0 w 88"/>
                  <a:gd name="T49" fmla="*/ 2147483647 h 210"/>
                  <a:gd name="T50" fmla="*/ 0 w 88"/>
                  <a:gd name="T51" fmla="*/ 0 h 210"/>
                  <a:gd name="T52" fmla="*/ 2147483647 w 88"/>
                  <a:gd name="T53" fmla="*/ 0 h 210"/>
                  <a:gd name="T54" fmla="*/ 2147483647 w 88"/>
                  <a:gd name="T55" fmla="*/ 2147483647 h 210"/>
                  <a:gd name="T56" fmla="*/ 0 w 88"/>
                  <a:gd name="T57" fmla="*/ 2147483647 h 210"/>
                  <a:gd name="T58" fmla="*/ 0 w 88"/>
                  <a:gd name="T59" fmla="*/ 0 h 2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210"/>
                  <a:gd name="T92" fmla="*/ 88 w 88"/>
                  <a:gd name="T93" fmla="*/ 210 h 2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210">
                    <a:moveTo>
                      <a:pt x="0" y="189"/>
                    </a:moveTo>
                    <a:lnTo>
                      <a:pt x="88" y="189"/>
                    </a:lnTo>
                    <a:lnTo>
                      <a:pt x="88" y="210"/>
                    </a:lnTo>
                    <a:lnTo>
                      <a:pt x="0" y="210"/>
                    </a:lnTo>
                    <a:lnTo>
                      <a:pt x="0" y="189"/>
                    </a:lnTo>
                    <a:close/>
                    <a:moveTo>
                      <a:pt x="0" y="157"/>
                    </a:moveTo>
                    <a:lnTo>
                      <a:pt x="88" y="157"/>
                    </a:lnTo>
                    <a:lnTo>
                      <a:pt x="88" y="178"/>
                    </a:lnTo>
                    <a:lnTo>
                      <a:pt x="0" y="178"/>
                    </a:lnTo>
                    <a:lnTo>
                      <a:pt x="0" y="157"/>
                    </a:lnTo>
                    <a:close/>
                    <a:moveTo>
                      <a:pt x="0" y="125"/>
                    </a:moveTo>
                    <a:lnTo>
                      <a:pt x="88" y="125"/>
                    </a:lnTo>
                    <a:lnTo>
                      <a:pt x="88" y="146"/>
                    </a:lnTo>
                    <a:lnTo>
                      <a:pt x="0" y="146"/>
                    </a:lnTo>
                    <a:lnTo>
                      <a:pt x="0" y="125"/>
                    </a:lnTo>
                    <a:close/>
                    <a:moveTo>
                      <a:pt x="0" y="93"/>
                    </a:moveTo>
                    <a:lnTo>
                      <a:pt x="88" y="93"/>
                    </a:lnTo>
                    <a:lnTo>
                      <a:pt x="88" y="114"/>
                    </a:lnTo>
                    <a:lnTo>
                      <a:pt x="0" y="114"/>
                    </a:lnTo>
                    <a:lnTo>
                      <a:pt x="0" y="93"/>
                    </a:lnTo>
                    <a:close/>
                    <a:moveTo>
                      <a:pt x="0" y="47"/>
                    </a:moveTo>
                    <a:lnTo>
                      <a:pt x="88" y="47"/>
                    </a:lnTo>
                    <a:lnTo>
                      <a:pt x="88" y="83"/>
                    </a:lnTo>
                    <a:lnTo>
                      <a:pt x="0" y="83"/>
                    </a:lnTo>
                    <a:lnTo>
                      <a:pt x="0" y="47"/>
                    </a:lnTo>
                    <a:close/>
                    <a:moveTo>
                      <a:pt x="0" y="0"/>
                    </a:moveTo>
                    <a:lnTo>
                      <a:pt x="88" y="0"/>
                    </a:lnTo>
                    <a:lnTo>
                      <a:pt x="88" y="36"/>
                    </a:lnTo>
                    <a:lnTo>
                      <a:pt x="0" y="36"/>
                    </a:lnTo>
                    <a:lnTo>
                      <a:pt x="0" y="0"/>
                    </a:lnTo>
                    <a:close/>
                  </a:path>
                </a:pathLst>
              </a:custGeom>
              <a:solidFill>
                <a:srgbClr val="C0C0C0"/>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2" name="Rectangle 243"/>
              <p:cNvSpPr>
                <a:spLocks noChangeArrowheads="1"/>
              </p:cNvSpPr>
              <p:nvPr/>
            </p:nvSpPr>
            <p:spPr bwMode="auto">
              <a:xfrm>
                <a:off x="7219286" y="5354637"/>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3" name="Rectangle 244"/>
              <p:cNvSpPr>
                <a:spLocks noChangeArrowheads="1"/>
              </p:cNvSpPr>
              <p:nvPr/>
            </p:nvSpPr>
            <p:spPr bwMode="auto">
              <a:xfrm>
                <a:off x="7219286" y="5307136"/>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4" name="Rectangle 245"/>
              <p:cNvSpPr>
                <a:spLocks noChangeArrowheads="1"/>
              </p:cNvSpPr>
              <p:nvPr/>
            </p:nvSpPr>
            <p:spPr bwMode="auto">
              <a:xfrm>
                <a:off x="7219286" y="5259635"/>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5" name="Rectangle 246"/>
              <p:cNvSpPr>
                <a:spLocks noChangeArrowheads="1"/>
              </p:cNvSpPr>
              <p:nvPr/>
            </p:nvSpPr>
            <p:spPr bwMode="auto">
              <a:xfrm>
                <a:off x="7219286" y="5212134"/>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8" name="Rectangle 247"/>
              <p:cNvSpPr>
                <a:spLocks noChangeArrowheads="1"/>
              </p:cNvSpPr>
              <p:nvPr/>
            </p:nvSpPr>
            <p:spPr bwMode="auto">
              <a:xfrm>
                <a:off x="7219286" y="5143851"/>
                <a:ext cx="161914" cy="53438"/>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91" name="Rectangle 248"/>
              <p:cNvSpPr>
                <a:spLocks noChangeArrowheads="1"/>
              </p:cNvSpPr>
              <p:nvPr/>
            </p:nvSpPr>
            <p:spPr bwMode="auto">
              <a:xfrm>
                <a:off x="7219286" y="5074084"/>
                <a:ext cx="161914" cy="53438"/>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92" name="Rectangle 249"/>
              <p:cNvSpPr>
                <a:spLocks noChangeArrowheads="1"/>
              </p:cNvSpPr>
              <p:nvPr/>
            </p:nvSpPr>
            <p:spPr bwMode="auto">
              <a:xfrm>
                <a:off x="7169608" y="5623315"/>
                <a:ext cx="259430" cy="13360"/>
              </a:xfrm>
              <a:prstGeom prst="rect">
                <a:avLst/>
              </a:prstGeom>
              <a:solidFill>
                <a:srgbClr val="9A9A9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296" name="Picture 250"/>
              <p:cNvPicPr>
                <a:picLocks noChangeAspect="1" noChangeArrowheads="1"/>
              </p:cNvPicPr>
              <p:nvPr/>
            </p:nvPicPr>
            <p:blipFill>
              <a:blip r:embed="rId11" cstate="print"/>
              <a:srcRect/>
              <a:stretch>
                <a:fillRect/>
              </a:stretch>
            </p:blipFill>
            <p:spPr bwMode="auto">
              <a:xfrm>
                <a:off x="7280004" y="5445185"/>
                <a:ext cx="47838" cy="38594"/>
              </a:xfrm>
              <a:prstGeom prst="rect">
                <a:avLst/>
              </a:prstGeom>
              <a:noFill/>
              <a:ln w="9525">
                <a:noFill/>
                <a:miter lim="800000"/>
                <a:headEnd/>
                <a:tailEnd/>
              </a:ln>
            </p:spPr>
          </p:pic>
          <p:pic>
            <p:nvPicPr>
              <p:cNvPr id="299" name="Picture 251"/>
              <p:cNvPicPr>
                <a:picLocks noChangeAspect="1" noChangeArrowheads="1"/>
              </p:cNvPicPr>
              <p:nvPr/>
            </p:nvPicPr>
            <p:blipFill>
              <a:blip r:embed="rId12" cstate="print"/>
              <a:srcRect/>
              <a:stretch>
                <a:fillRect/>
              </a:stretch>
            </p:blipFill>
            <p:spPr bwMode="auto">
              <a:xfrm>
                <a:off x="7280004" y="5458545"/>
                <a:ext cx="31279" cy="25236"/>
              </a:xfrm>
              <a:prstGeom prst="rect">
                <a:avLst/>
              </a:prstGeom>
              <a:noFill/>
              <a:ln w="9525">
                <a:noFill/>
                <a:miter lim="800000"/>
                <a:headEnd/>
                <a:tailEnd/>
              </a:ln>
            </p:spPr>
          </p:pic>
          <p:pic>
            <p:nvPicPr>
              <p:cNvPr id="300" name="Picture 252"/>
              <p:cNvPicPr>
                <a:picLocks noChangeAspect="1" noChangeArrowheads="1"/>
              </p:cNvPicPr>
              <p:nvPr/>
            </p:nvPicPr>
            <p:blipFill>
              <a:blip r:embed="rId13" cstate="print"/>
              <a:srcRect/>
              <a:stretch>
                <a:fillRect/>
              </a:stretch>
            </p:blipFill>
            <p:spPr bwMode="auto">
              <a:xfrm>
                <a:off x="7280004" y="5495656"/>
                <a:ext cx="31279" cy="25236"/>
              </a:xfrm>
              <a:prstGeom prst="rect">
                <a:avLst/>
              </a:prstGeom>
              <a:noFill/>
              <a:ln w="9525">
                <a:noFill/>
                <a:miter lim="800000"/>
                <a:headEnd/>
                <a:tailEnd/>
              </a:ln>
            </p:spPr>
          </p:pic>
          <p:sp>
            <p:nvSpPr>
              <p:cNvPr id="301" name="Rectangle 253"/>
              <p:cNvSpPr>
                <a:spLocks noChangeArrowheads="1"/>
              </p:cNvSpPr>
              <p:nvPr/>
            </p:nvSpPr>
            <p:spPr bwMode="auto">
              <a:xfrm>
                <a:off x="7257924" y="5100804"/>
                <a:ext cx="23919" cy="5937"/>
              </a:xfrm>
              <a:prstGeom prst="rect">
                <a:avLst/>
              </a:prstGeom>
              <a:solidFill>
                <a:srgbClr val="9A9A9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02" name="Picture 254"/>
              <p:cNvPicPr>
                <a:picLocks noChangeAspect="1" noChangeArrowheads="1"/>
              </p:cNvPicPr>
              <p:nvPr/>
            </p:nvPicPr>
            <p:blipFill>
              <a:blip r:embed="rId14" cstate="print"/>
              <a:srcRect/>
              <a:stretch>
                <a:fillRect/>
              </a:stretch>
            </p:blipFill>
            <p:spPr bwMode="auto">
              <a:xfrm>
                <a:off x="7217445" y="5077053"/>
                <a:ext cx="141675" cy="13360"/>
              </a:xfrm>
              <a:prstGeom prst="rect">
                <a:avLst/>
              </a:prstGeom>
              <a:noFill/>
              <a:ln w="9525">
                <a:noFill/>
                <a:miter lim="800000"/>
                <a:headEnd/>
                <a:tailEnd/>
              </a:ln>
            </p:spPr>
          </p:pic>
          <p:pic>
            <p:nvPicPr>
              <p:cNvPr id="303" name="Picture 255"/>
              <p:cNvPicPr>
                <a:picLocks noChangeAspect="1" noChangeArrowheads="1"/>
              </p:cNvPicPr>
              <p:nvPr/>
            </p:nvPicPr>
            <p:blipFill>
              <a:blip r:embed="rId15" cstate="print"/>
              <a:srcRect/>
              <a:stretch>
                <a:fillRect/>
              </a:stretch>
            </p:blipFill>
            <p:spPr bwMode="auto">
              <a:xfrm>
                <a:off x="7217445" y="5077053"/>
                <a:ext cx="141675" cy="13360"/>
              </a:xfrm>
              <a:prstGeom prst="rect">
                <a:avLst/>
              </a:prstGeom>
              <a:noFill/>
              <a:ln w="9525">
                <a:noFill/>
                <a:miter lim="800000"/>
                <a:headEnd/>
                <a:tailEnd/>
              </a:ln>
            </p:spPr>
          </p:pic>
          <p:sp>
            <p:nvSpPr>
              <p:cNvPr id="304" name="Rectangle 256"/>
              <p:cNvSpPr>
                <a:spLocks noChangeArrowheads="1"/>
              </p:cNvSpPr>
              <p:nvPr/>
            </p:nvSpPr>
            <p:spPr bwMode="auto">
              <a:xfrm>
                <a:off x="7230325" y="5084475"/>
                <a:ext cx="137995" cy="10392"/>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05" name="Picture 257"/>
              <p:cNvPicPr>
                <a:picLocks noChangeAspect="1" noChangeArrowheads="1"/>
              </p:cNvPicPr>
              <p:nvPr/>
            </p:nvPicPr>
            <p:blipFill>
              <a:blip r:embed="rId16" cstate="print"/>
              <a:srcRect/>
              <a:stretch>
                <a:fillRect/>
              </a:stretch>
            </p:blipFill>
            <p:spPr bwMode="auto">
              <a:xfrm>
                <a:off x="7217445" y="5154242"/>
                <a:ext cx="141675" cy="25236"/>
              </a:xfrm>
              <a:prstGeom prst="rect">
                <a:avLst/>
              </a:prstGeom>
              <a:noFill/>
              <a:ln w="9525">
                <a:noFill/>
                <a:miter lim="800000"/>
                <a:headEnd/>
                <a:tailEnd/>
              </a:ln>
            </p:spPr>
          </p:pic>
          <p:pic>
            <p:nvPicPr>
              <p:cNvPr id="306" name="Picture 258"/>
              <p:cNvPicPr>
                <a:picLocks noChangeAspect="1" noChangeArrowheads="1"/>
              </p:cNvPicPr>
              <p:nvPr/>
            </p:nvPicPr>
            <p:blipFill>
              <a:blip r:embed="rId17" cstate="print"/>
              <a:srcRect/>
              <a:stretch>
                <a:fillRect/>
              </a:stretch>
            </p:blipFill>
            <p:spPr bwMode="auto">
              <a:xfrm>
                <a:off x="7217445" y="5154242"/>
                <a:ext cx="141675" cy="25236"/>
              </a:xfrm>
              <a:prstGeom prst="rect">
                <a:avLst/>
              </a:prstGeom>
              <a:noFill/>
              <a:ln w="9525">
                <a:noFill/>
                <a:miter lim="800000"/>
                <a:headEnd/>
                <a:tailEnd/>
              </a:ln>
            </p:spPr>
          </p:pic>
          <p:sp>
            <p:nvSpPr>
              <p:cNvPr id="307" name="Freeform 259"/>
              <p:cNvSpPr>
                <a:spLocks/>
              </p:cNvSpPr>
              <p:nvPr/>
            </p:nvSpPr>
            <p:spPr bwMode="auto">
              <a:xfrm>
                <a:off x="7228485" y="5155726"/>
                <a:ext cx="136154" cy="20781"/>
              </a:xfrm>
              <a:custGeom>
                <a:avLst/>
                <a:gdLst>
                  <a:gd name="T0" fmla="*/ 0 w 139"/>
                  <a:gd name="T1" fmla="*/ 2147483647 h 26"/>
                  <a:gd name="T2" fmla="*/ 2147483647 w 139"/>
                  <a:gd name="T3" fmla="*/ 2147483647 h 26"/>
                  <a:gd name="T4" fmla="*/ 2147483647 w 139"/>
                  <a:gd name="T5" fmla="*/ 2147483647 h 26"/>
                  <a:gd name="T6" fmla="*/ 2147483647 w 139"/>
                  <a:gd name="T7" fmla="*/ 2147483647 h 26"/>
                  <a:gd name="T8" fmla="*/ 2147483647 w 139"/>
                  <a:gd name="T9" fmla="*/ 2147483647 h 26"/>
                  <a:gd name="T10" fmla="*/ 2147483647 w 139"/>
                  <a:gd name="T11" fmla="*/ 2147483647 h 26"/>
                  <a:gd name="T12" fmla="*/ 0 w 139"/>
                  <a:gd name="T13" fmla="*/ 2147483647 h 26"/>
                  <a:gd name="T14" fmla="*/ 0 w 139"/>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26"/>
                  <a:gd name="T26" fmla="*/ 139 w 139"/>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26">
                    <a:moveTo>
                      <a:pt x="0" y="6"/>
                    </a:moveTo>
                    <a:lnTo>
                      <a:pt x="38" y="6"/>
                    </a:lnTo>
                    <a:cubicBezTo>
                      <a:pt x="63" y="0"/>
                      <a:pt x="89" y="0"/>
                      <a:pt x="114" y="6"/>
                    </a:cubicBezTo>
                    <a:lnTo>
                      <a:pt x="139" y="6"/>
                    </a:lnTo>
                    <a:lnTo>
                      <a:pt x="139" y="26"/>
                    </a:lnTo>
                    <a:lnTo>
                      <a:pt x="0" y="26"/>
                    </a:lnTo>
                    <a:lnTo>
                      <a:pt x="0" y="6"/>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08" name="Rectangle 260"/>
              <p:cNvSpPr>
                <a:spLocks noChangeArrowheads="1"/>
              </p:cNvSpPr>
              <p:nvPr/>
            </p:nvSpPr>
            <p:spPr bwMode="auto">
              <a:xfrm>
                <a:off x="7234005" y="5167602"/>
                <a:ext cx="125116" cy="4453"/>
              </a:xfrm>
              <a:prstGeom prst="rect">
                <a:avLst/>
              </a:prstGeom>
              <a:solidFill>
                <a:srgbClr val="DBDAC6"/>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09" name="Rectangle 261"/>
              <p:cNvSpPr>
                <a:spLocks noChangeArrowheads="1"/>
              </p:cNvSpPr>
              <p:nvPr/>
            </p:nvSpPr>
            <p:spPr bwMode="auto">
              <a:xfrm>
                <a:off x="7234005" y="5167602"/>
                <a:ext cx="125116" cy="445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10" name="Picture 262"/>
              <p:cNvPicPr>
                <a:picLocks noChangeAspect="1" noChangeArrowheads="1"/>
              </p:cNvPicPr>
              <p:nvPr/>
            </p:nvPicPr>
            <p:blipFill>
              <a:blip r:embed="rId18" cstate="print"/>
              <a:srcRect/>
              <a:stretch>
                <a:fillRect/>
              </a:stretch>
            </p:blipFill>
            <p:spPr bwMode="auto">
              <a:xfrm>
                <a:off x="7217445" y="5216587"/>
                <a:ext cx="141675" cy="26720"/>
              </a:xfrm>
              <a:prstGeom prst="rect">
                <a:avLst/>
              </a:prstGeom>
              <a:noFill/>
              <a:ln w="9525">
                <a:noFill/>
                <a:miter lim="800000"/>
                <a:headEnd/>
                <a:tailEnd/>
              </a:ln>
            </p:spPr>
          </p:pic>
          <p:pic>
            <p:nvPicPr>
              <p:cNvPr id="311" name="Picture 263"/>
              <p:cNvPicPr>
                <a:picLocks noChangeAspect="1" noChangeArrowheads="1"/>
              </p:cNvPicPr>
              <p:nvPr/>
            </p:nvPicPr>
            <p:blipFill>
              <a:blip r:embed="rId19" cstate="print"/>
              <a:srcRect/>
              <a:stretch>
                <a:fillRect/>
              </a:stretch>
            </p:blipFill>
            <p:spPr bwMode="auto">
              <a:xfrm>
                <a:off x="7217445" y="5216587"/>
                <a:ext cx="141675" cy="26720"/>
              </a:xfrm>
              <a:prstGeom prst="rect">
                <a:avLst/>
              </a:prstGeom>
              <a:noFill/>
              <a:ln w="9525">
                <a:noFill/>
                <a:miter lim="800000"/>
                <a:headEnd/>
                <a:tailEnd/>
              </a:ln>
            </p:spPr>
          </p:pic>
          <p:sp>
            <p:nvSpPr>
              <p:cNvPr id="314" name="Freeform 264"/>
              <p:cNvSpPr>
                <a:spLocks/>
              </p:cNvSpPr>
              <p:nvPr/>
            </p:nvSpPr>
            <p:spPr bwMode="auto">
              <a:xfrm>
                <a:off x="7228485" y="5216587"/>
                <a:ext cx="141675" cy="17813"/>
              </a:xfrm>
              <a:custGeom>
                <a:avLst/>
                <a:gdLst>
                  <a:gd name="T0" fmla="*/ 0 w 144"/>
                  <a:gd name="T1" fmla="*/ 2147483647 h 22"/>
                  <a:gd name="T2" fmla="*/ 0 w 144"/>
                  <a:gd name="T3" fmla="*/ 2147483647 h 22"/>
                  <a:gd name="T4" fmla="*/ 2147483647 w 144"/>
                  <a:gd name="T5" fmla="*/ 2147483647 h 22"/>
                  <a:gd name="T6" fmla="*/ 2147483647 w 144"/>
                  <a:gd name="T7" fmla="*/ 2147483647 h 22"/>
                  <a:gd name="T8" fmla="*/ 2147483647 w 144"/>
                  <a:gd name="T9" fmla="*/ 2147483647 h 22"/>
                  <a:gd name="T10" fmla="*/ 2147483647 w 144"/>
                  <a:gd name="T11" fmla="*/ 2147483647 h 22"/>
                  <a:gd name="T12" fmla="*/ 2147483647 w 144"/>
                  <a:gd name="T13" fmla="*/ 2147483647 h 22"/>
                  <a:gd name="T14" fmla="*/ 2147483647 w 144"/>
                  <a:gd name="T15" fmla="*/ 2147483647 h 22"/>
                  <a:gd name="T16" fmla="*/ 2147483647 w 144"/>
                  <a:gd name="T17" fmla="*/ 2147483647 h 22"/>
                  <a:gd name="T18" fmla="*/ 2147483647 w 144"/>
                  <a:gd name="T19" fmla="*/ 2147483647 h 22"/>
                  <a:gd name="T20" fmla="*/ 0 w 14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22"/>
                  <a:gd name="T35" fmla="*/ 144 w 14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22">
                    <a:moveTo>
                      <a:pt x="0" y="17"/>
                    </a:moveTo>
                    <a:lnTo>
                      <a:pt x="0" y="6"/>
                    </a:lnTo>
                    <a:lnTo>
                      <a:pt x="46" y="6"/>
                    </a:lnTo>
                    <a:cubicBezTo>
                      <a:pt x="62" y="0"/>
                      <a:pt x="82" y="0"/>
                      <a:pt x="98" y="6"/>
                    </a:cubicBezTo>
                    <a:lnTo>
                      <a:pt x="144" y="6"/>
                    </a:lnTo>
                    <a:lnTo>
                      <a:pt x="144" y="17"/>
                    </a:lnTo>
                    <a:lnTo>
                      <a:pt x="98" y="17"/>
                    </a:lnTo>
                    <a:cubicBezTo>
                      <a:pt x="81" y="22"/>
                      <a:pt x="62" y="22"/>
                      <a:pt x="46" y="17"/>
                    </a:cubicBezTo>
                    <a:lnTo>
                      <a:pt x="0" y="17"/>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5" name="Freeform 267"/>
              <p:cNvSpPr>
                <a:spLocks noEditPoints="1"/>
              </p:cNvSpPr>
              <p:nvPr/>
            </p:nvSpPr>
            <p:spPr bwMode="auto">
              <a:xfrm>
                <a:off x="7300243" y="5099319"/>
                <a:ext cx="69917" cy="139534"/>
              </a:xfrm>
              <a:custGeom>
                <a:avLst/>
                <a:gdLst>
                  <a:gd name="T0" fmla="*/ 2147483647 w 38"/>
                  <a:gd name="T1" fmla="*/ 2147483647 h 94"/>
                  <a:gd name="T2" fmla="*/ 2147483647 w 38"/>
                  <a:gd name="T3" fmla="*/ 2147483647 h 94"/>
                  <a:gd name="T4" fmla="*/ 2147483647 w 38"/>
                  <a:gd name="T5" fmla="*/ 0 h 94"/>
                  <a:gd name="T6" fmla="*/ 2147483647 w 38"/>
                  <a:gd name="T7" fmla="*/ 0 h 94"/>
                  <a:gd name="T8" fmla="*/ 2147483647 w 38"/>
                  <a:gd name="T9" fmla="*/ 2147483647 h 94"/>
                  <a:gd name="T10" fmla="*/ 2147483647 w 38"/>
                  <a:gd name="T11" fmla="*/ 2147483647 h 94"/>
                  <a:gd name="T12" fmla="*/ 2147483647 w 38"/>
                  <a:gd name="T13" fmla="*/ 2147483647 h 94"/>
                  <a:gd name="T14" fmla="*/ 2147483647 w 38"/>
                  <a:gd name="T15" fmla="*/ 2147483647 h 94"/>
                  <a:gd name="T16" fmla="*/ 2147483647 w 38"/>
                  <a:gd name="T17" fmla="*/ 2147483647 h 94"/>
                  <a:gd name="T18" fmla="*/ 0 w 38"/>
                  <a:gd name="T19" fmla="*/ 2147483647 h 94"/>
                  <a:gd name="T20" fmla="*/ 2147483647 w 38"/>
                  <a:gd name="T21" fmla="*/ 2147483647 h 94"/>
                  <a:gd name="T22" fmla="*/ 2147483647 w 38"/>
                  <a:gd name="T23" fmla="*/ 2147483647 h 94"/>
                  <a:gd name="T24" fmla="*/ 0 w 38"/>
                  <a:gd name="T25" fmla="*/ 2147483647 h 94"/>
                  <a:gd name="T26" fmla="*/ 2147483647 w 38"/>
                  <a:gd name="T27" fmla="*/ 2147483647 h 94"/>
                  <a:gd name="T28" fmla="*/ 2147483647 w 38"/>
                  <a:gd name="T29" fmla="*/ 2147483647 h 94"/>
                  <a:gd name="T30" fmla="*/ 2147483647 w 38"/>
                  <a:gd name="T31" fmla="*/ 2147483647 h 94"/>
                  <a:gd name="T32" fmla="*/ 2147483647 w 38"/>
                  <a:gd name="T33" fmla="*/ 2147483647 h 94"/>
                  <a:gd name="T34" fmla="*/ 2147483647 w 38"/>
                  <a:gd name="T35" fmla="*/ 2147483647 h 94"/>
                  <a:gd name="T36" fmla="*/ 2147483647 w 38"/>
                  <a:gd name="T37" fmla="*/ 2147483647 h 94"/>
                  <a:gd name="T38" fmla="*/ 2147483647 w 38"/>
                  <a:gd name="T39" fmla="*/ 2147483647 h 94"/>
                  <a:gd name="T40" fmla="*/ 2147483647 w 38"/>
                  <a:gd name="T41" fmla="*/ 2147483647 h 94"/>
                  <a:gd name="T42" fmla="*/ 2147483647 w 38"/>
                  <a:gd name="T43" fmla="*/ 2147483647 h 94"/>
                  <a:gd name="T44" fmla="*/ 2147483647 w 38"/>
                  <a:gd name="T45" fmla="*/ 2147483647 h 9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
                  <a:gd name="T70" fmla="*/ 0 h 94"/>
                  <a:gd name="T71" fmla="*/ 38 w 38"/>
                  <a:gd name="T72" fmla="*/ 94 h 9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 h="94">
                    <a:moveTo>
                      <a:pt x="27" y="5"/>
                    </a:moveTo>
                    <a:lnTo>
                      <a:pt x="37" y="5"/>
                    </a:lnTo>
                    <a:lnTo>
                      <a:pt x="37" y="0"/>
                    </a:lnTo>
                    <a:lnTo>
                      <a:pt x="27" y="0"/>
                    </a:lnTo>
                    <a:lnTo>
                      <a:pt x="27" y="5"/>
                    </a:lnTo>
                    <a:moveTo>
                      <a:pt x="16" y="4"/>
                    </a:moveTo>
                    <a:lnTo>
                      <a:pt x="10" y="8"/>
                    </a:lnTo>
                    <a:lnTo>
                      <a:pt x="10" y="1"/>
                    </a:lnTo>
                    <a:lnTo>
                      <a:pt x="16" y="4"/>
                    </a:lnTo>
                    <a:moveTo>
                      <a:pt x="0" y="4"/>
                    </a:moveTo>
                    <a:lnTo>
                      <a:pt x="6" y="1"/>
                    </a:lnTo>
                    <a:lnTo>
                      <a:pt x="6" y="8"/>
                    </a:lnTo>
                    <a:lnTo>
                      <a:pt x="0" y="4"/>
                    </a:lnTo>
                    <a:moveTo>
                      <a:pt x="21" y="59"/>
                    </a:moveTo>
                    <a:lnTo>
                      <a:pt x="35" y="59"/>
                    </a:lnTo>
                    <a:lnTo>
                      <a:pt x="35" y="55"/>
                    </a:lnTo>
                    <a:lnTo>
                      <a:pt x="21" y="55"/>
                    </a:lnTo>
                    <a:lnTo>
                      <a:pt x="21" y="59"/>
                    </a:lnTo>
                    <a:moveTo>
                      <a:pt x="24" y="94"/>
                    </a:moveTo>
                    <a:lnTo>
                      <a:pt x="38" y="94"/>
                    </a:lnTo>
                    <a:lnTo>
                      <a:pt x="38" y="91"/>
                    </a:lnTo>
                    <a:lnTo>
                      <a:pt x="24" y="91"/>
                    </a:lnTo>
                    <a:lnTo>
                      <a:pt x="24" y="94"/>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7" name="Freeform 268"/>
              <p:cNvSpPr>
                <a:spLocks noEditPoints="1"/>
              </p:cNvSpPr>
              <p:nvPr/>
            </p:nvSpPr>
            <p:spPr bwMode="auto">
              <a:xfrm>
                <a:off x="7228485" y="5100804"/>
                <a:ext cx="14720" cy="84611"/>
              </a:xfrm>
              <a:custGeom>
                <a:avLst/>
                <a:gdLst>
                  <a:gd name="T0" fmla="*/ 2147483647 w 8"/>
                  <a:gd name="T1" fmla="*/ 0 h 57"/>
                  <a:gd name="T2" fmla="*/ 2147483647 w 8"/>
                  <a:gd name="T3" fmla="*/ 0 h 57"/>
                  <a:gd name="T4" fmla="*/ 0 w 8"/>
                  <a:gd name="T5" fmla="*/ 2147483647 h 57"/>
                  <a:gd name="T6" fmla="*/ 2147483647 w 8"/>
                  <a:gd name="T7" fmla="*/ 2147483647 h 57"/>
                  <a:gd name="T8" fmla="*/ 0 60000 65536"/>
                  <a:gd name="T9" fmla="*/ 0 60000 65536"/>
                  <a:gd name="T10" fmla="*/ 0 60000 65536"/>
                  <a:gd name="T11" fmla="*/ 0 60000 65536"/>
                  <a:gd name="T12" fmla="*/ 0 w 8"/>
                  <a:gd name="T13" fmla="*/ 0 h 57"/>
                  <a:gd name="T14" fmla="*/ 8 w 8"/>
                  <a:gd name="T15" fmla="*/ 57 h 57"/>
                </a:gdLst>
                <a:ahLst/>
                <a:cxnLst>
                  <a:cxn ang="T8">
                    <a:pos x="T0" y="T1"/>
                  </a:cxn>
                  <a:cxn ang="T9">
                    <a:pos x="T2" y="T3"/>
                  </a:cxn>
                  <a:cxn ang="T10">
                    <a:pos x="T4" y="T5"/>
                  </a:cxn>
                  <a:cxn ang="T11">
                    <a:pos x="T6" y="T7"/>
                  </a:cxn>
                </a:cxnLst>
                <a:rect l="T12" t="T13" r="T14" b="T15"/>
                <a:pathLst>
                  <a:path w="8" h="57">
                    <a:moveTo>
                      <a:pt x="2" y="0"/>
                    </a:moveTo>
                    <a:lnTo>
                      <a:pt x="8" y="0"/>
                    </a:lnTo>
                    <a:moveTo>
                      <a:pt x="0" y="57"/>
                    </a:moveTo>
                    <a:lnTo>
                      <a:pt x="7" y="57"/>
                    </a:lnTo>
                  </a:path>
                </a:pathLst>
              </a:custGeom>
              <a:noFill/>
              <a:ln w="4763">
                <a:solidFill>
                  <a:srgbClr val="00FF00"/>
                </a:solid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8" name="Rectangle 269"/>
              <p:cNvSpPr>
                <a:spLocks noChangeArrowheads="1"/>
              </p:cNvSpPr>
              <p:nvPr/>
            </p:nvSpPr>
            <p:spPr bwMode="auto">
              <a:xfrm>
                <a:off x="7186167" y="5433311"/>
                <a:ext cx="14720" cy="164769"/>
              </a:xfrm>
              <a:prstGeom prst="rect">
                <a:avLst/>
              </a:prstGeom>
              <a:solidFill>
                <a:srgbClr val="B6B6B6"/>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9" name="Rectangle 270"/>
              <p:cNvSpPr>
                <a:spLocks noChangeArrowheads="1"/>
              </p:cNvSpPr>
              <p:nvPr/>
            </p:nvSpPr>
            <p:spPr bwMode="auto">
              <a:xfrm>
                <a:off x="7200887" y="5433311"/>
                <a:ext cx="16559" cy="164769"/>
              </a:xfrm>
              <a:prstGeom prst="rect">
                <a:avLst/>
              </a:prstGeom>
              <a:solidFill>
                <a:srgbClr val="717171"/>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0" name="Rectangle 271"/>
              <p:cNvSpPr>
                <a:spLocks noChangeArrowheads="1"/>
              </p:cNvSpPr>
              <p:nvPr/>
            </p:nvSpPr>
            <p:spPr bwMode="auto">
              <a:xfrm>
                <a:off x="7217445" y="5433311"/>
                <a:ext cx="14720" cy="164769"/>
              </a:xfrm>
              <a:prstGeom prst="rect">
                <a:avLst/>
              </a:prstGeom>
              <a:solidFill>
                <a:srgbClr val="878787"/>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1" name="Rectangle 272"/>
              <p:cNvSpPr>
                <a:spLocks noChangeArrowheads="1"/>
              </p:cNvSpPr>
              <p:nvPr/>
            </p:nvSpPr>
            <p:spPr bwMode="auto">
              <a:xfrm>
                <a:off x="7232165" y="5433311"/>
                <a:ext cx="16559" cy="164769"/>
              </a:xfrm>
              <a:prstGeom prst="rect">
                <a:avLst/>
              </a:prstGeom>
              <a:solidFill>
                <a:srgbClr val="9C9C9C"/>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2" name="Rectangle 273"/>
              <p:cNvSpPr>
                <a:spLocks noChangeArrowheads="1"/>
              </p:cNvSpPr>
              <p:nvPr/>
            </p:nvSpPr>
            <p:spPr bwMode="auto">
              <a:xfrm>
                <a:off x="7248724" y="5433311"/>
                <a:ext cx="16559" cy="164769"/>
              </a:xfrm>
              <a:prstGeom prst="rect">
                <a:avLst/>
              </a:prstGeom>
              <a:solidFill>
                <a:srgbClr val="B1B1B1"/>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3" name="Rectangle 274"/>
              <p:cNvSpPr>
                <a:spLocks noChangeArrowheads="1"/>
              </p:cNvSpPr>
              <p:nvPr/>
            </p:nvSpPr>
            <p:spPr bwMode="auto">
              <a:xfrm>
                <a:off x="7327842" y="5433311"/>
                <a:ext cx="14720" cy="164769"/>
              </a:xfrm>
              <a:prstGeom prst="rect">
                <a:avLst/>
              </a:prstGeom>
              <a:solidFill>
                <a:srgbClr val="757575"/>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4" name="Rectangle 275"/>
              <p:cNvSpPr>
                <a:spLocks noChangeArrowheads="1"/>
              </p:cNvSpPr>
              <p:nvPr/>
            </p:nvSpPr>
            <p:spPr bwMode="auto">
              <a:xfrm>
                <a:off x="7342561" y="5433311"/>
                <a:ext cx="16559" cy="164769"/>
              </a:xfrm>
              <a:prstGeom prst="rect">
                <a:avLst/>
              </a:prstGeom>
              <a:solidFill>
                <a:srgbClr val="BABAB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5" name="Rectangle 276"/>
              <p:cNvSpPr>
                <a:spLocks noChangeArrowheads="1"/>
              </p:cNvSpPr>
              <p:nvPr/>
            </p:nvSpPr>
            <p:spPr bwMode="auto">
              <a:xfrm>
                <a:off x="7359121" y="5433311"/>
                <a:ext cx="14720" cy="164769"/>
              </a:xfrm>
              <a:prstGeom prst="rect">
                <a:avLst/>
              </a:prstGeom>
              <a:solidFill>
                <a:srgbClr val="A5A5A5"/>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6" name="Rectangle 277"/>
              <p:cNvSpPr>
                <a:spLocks noChangeArrowheads="1"/>
              </p:cNvSpPr>
              <p:nvPr/>
            </p:nvSpPr>
            <p:spPr bwMode="auto">
              <a:xfrm>
                <a:off x="7373840" y="5433311"/>
                <a:ext cx="16559" cy="164769"/>
              </a:xfrm>
              <a:prstGeom prst="rect">
                <a:avLst/>
              </a:prstGeom>
              <a:solidFill>
                <a:srgbClr val="8F8F8F"/>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7" name="Rectangle 278"/>
              <p:cNvSpPr>
                <a:spLocks noChangeArrowheads="1"/>
              </p:cNvSpPr>
              <p:nvPr/>
            </p:nvSpPr>
            <p:spPr bwMode="auto">
              <a:xfrm>
                <a:off x="7390399" y="5433311"/>
                <a:ext cx="16559" cy="164769"/>
              </a:xfrm>
              <a:prstGeom prst="rect">
                <a:avLst/>
              </a:prstGeom>
              <a:solidFill>
                <a:srgbClr val="7B7B7B"/>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8" name="Freeform 279"/>
              <p:cNvSpPr>
                <a:spLocks/>
              </p:cNvSpPr>
              <p:nvPr/>
            </p:nvSpPr>
            <p:spPr bwMode="auto">
              <a:xfrm>
                <a:off x="7158568" y="4950878"/>
                <a:ext cx="377185" cy="685795"/>
              </a:xfrm>
              <a:custGeom>
                <a:avLst/>
                <a:gdLst>
                  <a:gd name="T0" fmla="*/ 2147483647 w 205"/>
                  <a:gd name="T1" fmla="*/ 2147483647 h 462"/>
                  <a:gd name="T2" fmla="*/ 2147483647 w 205"/>
                  <a:gd name="T3" fmla="*/ 2147483647 h 462"/>
                  <a:gd name="T4" fmla="*/ 0 w 205"/>
                  <a:gd name="T5" fmla="*/ 2147483647 h 462"/>
                  <a:gd name="T6" fmla="*/ 0 w 205"/>
                  <a:gd name="T7" fmla="*/ 2147483647 h 462"/>
                  <a:gd name="T8" fmla="*/ 2147483647 w 205"/>
                  <a:gd name="T9" fmla="*/ 0 h 462"/>
                  <a:gd name="T10" fmla="*/ 2147483647 w 205"/>
                  <a:gd name="T11" fmla="*/ 0 h 462"/>
                  <a:gd name="T12" fmla="*/ 2147483647 w 205"/>
                  <a:gd name="T13" fmla="*/ 2147483647 h 462"/>
                  <a:gd name="T14" fmla="*/ 2147483647 w 205"/>
                  <a:gd name="T15" fmla="*/ 2147483647 h 462"/>
                  <a:gd name="T16" fmla="*/ 2147483647 w 205"/>
                  <a:gd name="T17" fmla="*/ 2147483647 h 462"/>
                  <a:gd name="T18" fmla="*/ 2147483647 w 205"/>
                  <a:gd name="T19" fmla="*/ 2147483647 h 462"/>
                  <a:gd name="T20" fmla="*/ 2147483647 w 205"/>
                  <a:gd name="T21" fmla="*/ 2147483647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462"/>
                  <a:gd name="T35" fmla="*/ 205 w 205"/>
                  <a:gd name="T36" fmla="*/ 462 h 4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462">
                    <a:moveTo>
                      <a:pt x="6" y="462"/>
                    </a:moveTo>
                    <a:lnTo>
                      <a:pt x="6" y="453"/>
                    </a:lnTo>
                    <a:lnTo>
                      <a:pt x="0" y="453"/>
                    </a:lnTo>
                    <a:lnTo>
                      <a:pt x="0" y="51"/>
                    </a:lnTo>
                    <a:lnTo>
                      <a:pt x="51" y="0"/>
                    </a:lnTo>
                    <a:lnTo>
                      <a:pt x="205" y="0"/>
                    </a:lnTo>
                    <a:lnTo>
                      <a:pt x="205" y="401"/>
                    </a:lnTo>
                    <a:lnTo>
                      <a:pt x="202" y="404"/>
                    </a:lnTo>
                    <a:lnTo>
                      <a:pt x="202" y="407"/>
                    </a:lnTo>
                    <a:lnTo>
                      <a:pt x="147" y="462"/>
                    </a:lnTo>
                    <a:lnTo>
                      <a:pt x="6" y="462"/>
                    </a:lnTo>
                  </a:path>
                </a:pathLst>
              </a:custGeom>
              <a:noFill/>
              <a:ln w="12700"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grpSp>
        <p:sp>
          <p:nvSpPr>
            <p:cNvPr id="272" name="Text Box 60"/>
            <p:cNvSpPr txBox="1">
              <a:spLocks noChangeArrowheads="1"/>
            </p:cNvSpPr>
            <p:nvPr/>
          </p:nvSpPr>
          <p:spPr bwMode="auto">
            <a:xfrm>
              <a:off x="7664417" y="4914835"/>
              <a:ext cx="1015309" cy="683230"/>
            </a:xfrm>
            <a:prstGeom prst="rect">
              <a:avLst/>
            </a:prstGeom>
            <a:noFill/>
            <a:ln w="9525">
              <a:noFill/>
              <a:miter lim="800000"/>
              <a:headEnd/>
              <a:tailEnd type="none" w="lg" len="lg"/>
            </a:ln>
          </p:spPr>
          <p:txBody>
            <a:bodyPr wrap="square" lIns="91403" tIns="45703" rIns="91403" bIns="45703">
              <a:spAutoFit/>
            </a:bodyPr>
            <a:lstStyle/>
            <a:p>
              <a:pPr algn="l"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include data from others</a:t>
              </a:r>
            </a:p>
          </p:txBody>
        </p:sp>
        <p:sp>
          <p:nvSpPr>
            <p:cNvPr id="273" name="Line 599"/>
            <p:cNvSpPr>
              <a:spLocks noChangeShapeType="1"/>
            </p:cNvSpPr>
            <p:nvPr/>
          </p:nvSpPr>
          <p:spPr bwMode="auto">
            <a:xfrm>
              <a:off x="7142419"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sz="3200" dirty="0" err="1" smtClean="0"/>
              <a:t>HydroDesktop</a:t>
            </a:r>
            <a:r>
              <a:rPr lang="en-US" sz="3200" dirty="0" smtClean="0"/>
              <a:t> Data search – Search Results</a:t>
            </a:r>
            <a:endParaRPr lang="en-US" sz="3200" dirty="0"/>
          </a:p>
        </p:txBody>
      </p:sp>
      <p:pic>
        <p:nvPicPr>
          <p:cNvPr id="6" name="Picture 5" descr="search_results_table.png"/>
          <p:cNvPicPr>
            <a:picLocks noChangeAspect="1"/>
          </p:cNvPicPr>
          <p:nvPr/>
        </p:nvPicPr>
        <p:blipFill>
          <a:blip r:embed="rId3" cstate="print"/>
          <a:stretch>
            <a:fillRect/>
          </a:stretch>
        </p:blipFill>
        <p:spPr>
          <a:xfrm>
            <a:off x="152400" y="1219200"/>
            <a:ext cx="5277587" cy="5449061"/>
          </a:xfrm>
          <a:prstGeom prst="rect">
            <a:avLst/>
          </a:prstGeom>
        </p:spPr>
      </p:pic>
      <p:pic>
        <p:nvPicPr>
          <p:cNvPr id="4" name="Picture 3" descr="search_results.png"/>
          <p:cNvPicPr>
            <a:picLocks noChangeAspect="1"/>
          </p:cNvPicPr>
          <p:nvPr/>
        </p:nvPicPr>
        <p:blipFill>
          <a:blip r:embed="rId4" cstate="print"/>
          <a:stretch>
            <a:fillRect/>
          </a:stretch>
        </p:blipFill>
        <p:spPr>
          <a:xfrm>
            <a:off x="3733800" y="762000"/>
            <a:ext cx="5024872" cy="5201318"/>
          </a:xfrm>
          <a:prstGeom prst="rect">
            <a:avLst/>
          </a:prstGeom>
        </p:spPr>
      </p:pic>
      <p:sp>
        <p:nvSpPr>
          <p:cNvPr id="9" name="Rectangle 8"/>
          <p:cNvSpPr/>
          <p:nvPr/>
        </p:nvSpPr>
        <p:spPr>
          <a:xfrm>
            <a:off x="381000" y="685800"/>
            <a:ext cx="2323253" cy="381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685800"/>
            <a:ext cx="2380827" cy="369332"/>
          </a:xfrm>
          <a:prstGeom prst="rect">
            <a:avLst/>
          </a:prstGeom>
          <a:noFill/>
        </p:spPr>
        <p:txBody>
          <a:bodyPr wrap="square" rtlCol="0">
            <a:spAutoFit/>
          </a:bodyPr>
          <a:lstStyle/>
          <a:p>
            <a:r>
              <a:rPr lang="en-US" b="1" dirty="0" smtClean="0"/>
              <a:t>Snow - Idaho</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68362"/>
          </a:xfrm>
        </p:spPr>
        <p:txBody>
          <a:bodyPr/>
          <a:lstStyle/>
          <a:p>
            <a:r>
              <a:rPr lang="en-US" dirty="0" smtClean="0"/>
              <a:t>HydroDesktop Data Download</a:t>
            </a:r>
            <a:endParaRPr lang="en-US" dirty="0"/>
          </a:p>
        </p:txBody>
      </p:sp>
      <p:pic>
        <p:nvPicPr>
          <p:cNvPr id="4" name="Picture 3" descr="download_theme.png"/>
          <p:cNvPicPr>
            <a:picLocks noChangeAspect="1"/>
          </p:cNvPicPr>
          <p:nvPr/>
        </p:nvPicPr>
        <p:blipFill>
          <a:blip r:embed="rId3" cstate="print"/>
          <a:stretch>
            <a:fillRect/>
          </a:stretch>
        </p:blipFill>
        <p:spPr>
          <a:xfrm>
            <a:off x="0" y="990600"/>
            <a:ext cx="5525716" cy="4495801"/>
          </a:xfrm>
          <a:prstGeom prst="rect">
            <a:avLst/>
          </a:prstGeom>
        </p:spPr>
      </p:pic>
      <p:pic>
        <p:nvPicPr>
          <p:cNvPr id="67586" name="Picture 2"/>
          <p:cNvPicPr>
            <a:picLocks noChangeAspect="1" noChangeArrowheads="1"/>
          </p:cNvPicPr>
          <p:nvPr/>
        </p:nvPicPr>
        <p:blipFill>
          <a:blip r:embed="rId4" cstate="print"/>
          <a:srcRect/>
          <a:stretch>
            <a:fillRect/>
          </a:stretch>
        </p:blipFill>
        <p:spPr bwMode="auto">
          <a:xfrm>
            <a:off x="1676400" y="1524000"/>
            <a:ext cx="5876925" cy="4781550"/>
          </a:xfrm>
          <a:prstGeom prst="rect">
            <a:avLst/>
          </a:prstGeom>
          <a:noFill/>
          <a:ln w="9525">
            <a:noFill/>
            <a:miter lim="800000"/>
            <a:headEnd/>
            <a:tailEnd/>
          </a:ln>
        </p:spPr>
      </p:pic>
      <p:grpSp>
        <p:nvGrpSpPr>
          <p:cNvPr id="8" name="Group 7"/>
          <p:cNvGrpSpPr/>
          <p:nvPr/>
        </p:nvGrpSpPr>
        <p:grpSpPr>
          <a:xfrm>
            <a:off x="3505200" y="2188122"/>
            <a:ext cx="5410200" cy="4517478"/>
            <a:chOff x="3505200" y="2188122"/>
            <a:chExt cx="5410200" cy="4517478"/>
          </a:xfrm>
        </p:grpSpPr>
        <p:pic>
          <p:nvPicPr>
            <p:cNvPr id="5" name="Picture 4" descr="map_view.png"/>
            <p:cNvPicPr>
              <a:picLocks noChangeAspect="1"/>
            </p:cNvPicPr>
            <p:nvPr/>
          </p:nvPicPr>
          <p:blipFill>
            <a:blip r:embed="rId5" cstate="print"/>
            <a:stretch>
              <a:fillRect/>
            </a:stretch>
          </p:blipFill>
          <p:spPr>
            <a:xfrm>
              <a:off x="3505200" y="2188122"/>
              <a:ext cx="5410200" cy="4517478"/>
            </a:xfrm>
            <a:prstGeom prst="rect">
              <a:avLst/>
            </a:prstGeom>
          </p:spPr>
        </p:pic>
        <p:sp>
          <p:nvSpPr>
            <p:cNvPr id="7" name="Rounded Rectangle 6"/>
            <p:cNvSpPr/>
            <p:nvPr/>
          </p:nvSpPr>
          <p:spPr>
            <a:xfrm>
              <a:off x="3581400" y="2971800"/>
              <a:ext cx="1295400" cy="609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normAutofit fontScale="90000"/>
          </a:bodyPr>
          <a:lstStyle/>
          <a:p>
            <a:r>
              <a:rPr lang="en-US" dirty="0" smtClean="0"/>
              <a:t>Graphing Capabilities</a:t>
            </a:r>
            <a:endParaRPr lang="en-US" dirty="0"/>
          </a:p>
        </p:txBody>
      </p:sp>
      <p:pic>
        <p:nvPicPr>
          <p:cNvPr id="70657" name="Picture 1"/>
          <p:cNvPicPr>
            <a:picLocks noChangeAspect="1" noChangeArrowheads="1"/>
          </p:cNvPicPr>
          <p:nvPr/>
        </p:nvPicPr>
        <p:blipFill>
          <a:blip r:embed="rId2" cstate="print"/>
          <a:srcRect/>
          <a:stretch>
            <a:fillRect/>
          </a:stretch>
        </p:blipFill>
        <p:spPr bwMode="auto">
          <a:xfrm>
            <a:off x="304800" y="883920"/>
            <a:ext cx="8534400" cy="5974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normAutofit fontScale="90000"/>
          </a:bodyPr>
          <a:lstStyle/>
          <a:p>
            <a:r>
              <a:rPr lang="en-US" dirty="0" smtClean="0"/>
              <a:t>Graphing Capabilities</a:t>
            </a:r>
            <a:endParaRPr lang="en-US" dirty="0"/>
          </a:p>
        </p:txBody>
      </p:sp>
      <p:pic>
        <p:nvPicPr>
          <p:cNvPr id="84994" name="Picture 2"/>
          <p:cNvPicPr>
            <a:picLocks noChangeAspect="1" noChangeArrowheads="1"/>
          </p:cNvPicPr>
          <p:nvPr/>
        </p:nvPicPr>
        <p:blipFill>
          <a:blip r:embed="rId2" cstate="print"/>
          <a:srcRect/>
          <a:stretch>
            <a:fillRect/>
          </a:stretch>
        </p:blipFill>
        <p:spPr bwMode="auto">
          <a:xfrm>
            <a:off x="304800" y="762000"/>
            <a:ext cx="8610600" cy="60274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152400"/>
            <a:ext cx="8229600" cy="563562"/>
          </a:xfrm>
          <a:prstGeom prst="rect">
            <a:avLst/>
          </a:prstGeom>
        </p:spPr>
        <p:txBody>
          <a:bodyPr vert="horz" lIns="91440" tIns="45720" rIns="91440" bIns="45720" rtlCol="0" anchor="ctr">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Graphing Capabilities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69633" name="Picture 1"/>
          <p:cNvPicPr>
            <a:picLocks noChangeAspect="1" noChangeArrowheads="1"/>
          </p:cNvPicPr>
          <p:nvPr/>
        </p:nvPicPr>
        <p:blipFill>
          <a:blip r:embed="rId2" cstate="print"/>
          <a:srcRect/>
          <a:stretch>
            <a:fillRect/>
          </a:stretch>
        </p:blipFill>
        <p:spPr bwMode="auto">
          <a:xfrm>
            <a:off x="304800" y="746760"/>
            <a:ext cx="8594271" cy="60159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190501" y="704850"/>
            <a:ext cx="8572500" cy="6000750"/>
          </a:xfrm>
          <a:prstGeom prst="rect">
            <a:avLst/>
          </a:prstGeom>
          <a:noFill/>
          <a:ln w="9525">
            <a:noFill/>
            <a:miter lim="800000"/>
            <a:headEnd/>
            <a:tailEnd/>
          </a:ln>
        </p:spPr>
      </p:pic>
      <p:sp>
        <p:nvSpPr>
          <p:cNvPr id="4" name="Title 1"/>
          <p:cNvSpPr txBox="1">
            <a:spLocks/>
          </p:cNvSpPr>
          <p:nvPr/>
        </p:nvSpPr>
        <p:spPr>
          <a:xfrm>
            <a:off x="457200" y="152400"/>
            <a:ext cx="8229600" cy="563562"/>
          </a:xfrm>
          <a:prstGeom prst="rect">
            <a:avLst/>
          </a:prstGeom>
        </p:spPr>
        <p:txBody>
          <a:bodyPr vert="horz" lIns="91440" tIns="45720" rIns="91440" bIns="45720" rtlCol="0" anchor="ctr">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Tabular Data View</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86019" name="Picture 3"/>
          <p:cNvPicPr>
            <a:picLocks noChangeAspect="1" noChangeArrowheads="1"/>
          </p:cNvPicPr>
          <p:nvPr/>
        </p:nvPicPr>
        <p:blipFill>
          <a:blip r:embed="rId3" cstate="print"/>
          <a:srcRect/>
          <a:stretch>
            <a:fillRect/>
          </a:stretch>
        </p:blipFill>
        <p:spPr bwMode="auto">
          <a:xfrm>
            <a:off x="4953000" y="1219200"/>
            <a:ext cx="3333750" cy="4505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OpenMI </a:t>
            </a:r>
            <a:r>
              <a:rPr lang="en-US" dirty="0" err="1" smtClean="0"/>
              <a:t>HydroModeler</a:t>
            </a:r>
            <a:endParaRPr lang="en-US" dirty="0"/>
          </a:p>
        </p:txBody>
      </p:sp>
      <p:pic>
        <p:nvPicPr>
          <p:cNvPr id="4" name="Picture 114"/>
          <p:cNvPicPr>
            <a:picLocks noChangeAspect="1" noChangeArrowheads="1"/>
          </p:cNvPicPr>
          <p:nvPr/>
        </p:nvPicPr>
        <p:blipFill>
          <a:blip r:embed="rId3" cstate="print"/>
          <a:srcRect/>
          <a:stretch>
            <a:fillRect/>
          </a:stretch>
        </p:blipFill>
        <p:spPr bwMode="auto">
          <a:xfrm>
            <a:off x="0" y="1676400"/>
            <a:ext cx="7093932" cy="5029200"/>
          </a:xfrm>
          <a:prstGeom prst="rect">
            <a:avLst/>
          </a:prstGeom>
          <a:noFill/>
          <a:ln w="9525">
            <a:noFill/>
            <a:miter lim="800000"/>
            <a:headEnd/>
            <a:tailEnd/>
          </a:ln>
        </p:spPr>
      </p:pic>
      <p:pic>
        <p:nvPicPr>
          <p:cNvPr id="5" name="Picture 115"/>
          <p:cNvPicPr>
            <a:picLocks noChangeAspect="1" noChangeArrowheads="1"/>
          </p:cNvPicPr>
          <p:nvPr/>
        </p:nvPicPr>
        <p:blipFill>
          <a:blip r:embed="rId4" cstate="print"/>
          <a:srcRect/>
          <a:stretch>
            <a:fillRect/>
          </a:stretch>
        </p:blipFill>
        <p:spPr bwMode="auto">
          <a:xfrm>
            <a:off x="1600200" y="685800"/>
            <a:ext cx="7512210" cy="5029200"/>
          </a:xfrm>
          <a:prstGeom prst="rect">
            <a:avLst/>
          </a:prstGeom>
          <a:noFill/>
          <a:ln w="9525">
            <a:solidFill>
              <a:schemeClr val="tx1"/>
            </a:solid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5943600" y="5068830"/>
            <a:ext cx="3048000" cy="1789170"/>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Being Done for CZO…?</a:t>
            </a:r>
            <a:endParaRPr lang="en-US" dirty="0"/>
          </a:p>
        </p:txBody>
      </p:sp>
      <p:pic>
        <p:nvPicPr>
          <p:cNvPr id="63490" name="Picture 2" descr="Yang Cao"/>
          <p:cNvPicPr>
            <a:picLocks noChangeAspect="1" noChangeArrowheads="1"/>
          </p:cNvPicPr>
          <p:nvPr/>
        </p:nvPicPr>
        <p:blipFill>
          <a:blip r:embed="rId2" cstate="print"/>
          <a:srcRect/>
          <a:stretch>
            <a:fillRect/>
          </a:stretch>
        </p:blipFill>
        <p:spPr bwMode="auto">
          <a:xfrm>
            <a:off x="5410200" y="1981200"/>
            <a:ext cx="2619375" cy="2571751"/>
          </a:xfrm>
          <a:prstGeom prst="rect">
            <a:avLst/>
          </a:prstGeom>
          <a:noFill/>
        </p:spPr>
      </p:pic>
      <p:sp>
        <p:nvSpPr>
          <p:cNvPr id="4" name="TextBox 3"/>
          <p:cNvSpPr txBox="1"/>
          <p:nvPr/>
        </p:nvSpPr>
        <p:spPr>
          <a:xfrm>
            <a:off x="5410200" y="5029200"/>
            <a:ext cx="2667000" cy="1200329"/>
          </a:xfrm>
          <a:prstGeom prst="rect">
            <a:avLst/>
          </a:prstGeom>
          <a:noFill/>
        </p:spPr>
        <p:txBody>
          <a:bodyPr wrap="square" rtlCol="0">
            <a:spAutoFit/>
          </a:bodyPr>
          <a:lstStyle/>
          <a:p>
            <a:r>
              <a:rPr lang="en-US" dirty="0" smtClean="0"/>
              <a:t>Yang Cao, Idaho State University Visiting Scholar and CZO HydroDesktop programmer…</a:t>
            </a:r>
            <a:endParaRPr lang="en-US" dirty="0"/>
          </a:p>
        </p:txBody>
      </p:sp>
      <p:grpSp>
        <p:nvGrpSpPr>
          <p:cNvPr id="13" name="Group 12"/>
          <p:cNvGrpSpPr/>
          <p:nvPr/>
        </p:nvGrpSpPr>
        <p:grpSpPr>
          <a:xfrm>
            <a:off x="1733752" y="4000500"/>
            <a:ext cx="3705023" cy="2857500"/>
            <a:chOff x="1733752" y="4000500"/>
            <a:chExt cx="3705023" cy="2857500"/>
          </a:xfrm>
        </p:grpSpPr>
        <p:pic>
          <p:nvPicPr>
            <p:cNvPr id="63494" name="Picture 6" descr="Puzzle Pieces"/>
            <p:cNvPicPr>
              <a:picLocks noChangeAspect="1" noChangeArrowheads="1"/>
            </p:cNvPicPr>
            <p:nvPr/>
          </p:nvPicPr>
          <p:blipFill>
            <a:blip r:embed="rId3" cstate="print"/>
            <a:srcRect/>
            <a:stretch>
              <a:fillRect/>
            </a:stretch>
          </p:blipFill>
          <p:spPr bwMode="auto">
            <a:xfrm>
              <a:off x="1905000" y="4000500"/>
              <a:ext cx="3533775" cy="2857500"/>
            </a:xfrm>
            <a:prstGeom prst="rect">
              <a:avLst/>
            </a:prstGeom>
            <a:noFill/>
          </p:spPr>
        </p:pic>
        <p:sp>
          <p:nvSpPr>
            <p:cNvPr id="8" name="TextBox 7"/>
            <p:cNvSpPr txBox="1"/>
            <p:nvPr/>
          </p:nvSpPr>
          <p:spPr>
            <a:xfrm rot="2006112">
              <a:off x="2438400" y="4419600"/>
              <a:ext cx="667170" cy="369332"/>
            </a:xfrm>
            <a:prstGeom prst="rect">
              <a:avLst/>
            </a:prstGeom>
            <a:noFill/>
          </p:spPr>
          <p:txBody>
            <a:bodyPr wrap="none" rtlCol="0">
              <a:spAutoFit/>
            </a:bodyPr>
            <a:lstStyle/>
            <a:p>
              <a:r>
                <a:rPr lang="en-US" i="1" dirty="0" smtClean="0">
                  <a:solidFill>
                    <a:schemeClr val="bg1"/>
                  </a:solidFill>
                  <a:latin typeface="Baskerville Old Face" pitchFamily="18" charset="0"/>
                  <a:cs typeface="Aharoni" pitchFamily="2" charset="-79"/>
                </a:rPr>
                <a:t>CZO</a:t>
              </a:r>
              <a:endParaRPr lang="en-US" i="1" dirty="0">
                <a:solidFill>
                  <a:schemeClr val="bg1"/>
                </a:solidFill>
                <a:latin typeface="Baskerville Old Face" pitchFamily="18" charset="0"/>
                <a:cs typeface="Aharoni" pitchFamily="2" charset="-79"/>
              </a:endParaRPr>
            </a:p>
          </p:txBody>
        </p:sp>
        <p:sp>
          <p:nvSpPr>
            <p:cNvPr id="9" name="TextBox 8"/>
            <p:cNvSpPr txBox="1"/>
            <p:nvPr/>
          </p:nvSpPr>
          <p:spPr>
            <a:xfrm rot="2006112">
              <a:off x="2113305" y="5578832"/>
              <a:ext cx="1415772" cy="338554"/>
            </a:xfrm>
            <a:prstGeom prst="rect">
              <a:avLst/>
            </a:prstGeom>
            <a:noFill/>
          </p:spPr>
          <p:txBody>
            <a:bodyPr wrap="none" rtlCol="0">
              <a:spAutoFit/>
            </a:bodyPr>
            <a:lstStyle/>
            <a:p>
              <a:r>
                <a:rPr lang="en-US" sz="1600" i="1" dirty="0" smtClean="0">
                  <a:solidFill>
                    <a:schemeClr val="bg1"/>
                  </a:solidFill>
                  <a:latin typeface="Baskerville Old Face" pitchFamily="18" charset="0"/>
                  <a:cs typeface="Aharoni" pitchFamily="2" charset="-79"/>
                </a:rPr>
                <a:t>HydroDesktop</a:t>
              </a:r>
              <a:endParaRPr lang="en-US" sz="1600" i="1" dirty="0">
                <a:solidFill>
                  <a:schemeClr val="bg1"/>
                </a:solidFill>
                <a:latin typeface="Baskerville Old Face" pitchFamily="18" charset="0"/>
                <a:cs typeface="Aharoni" pitchFamily="2" charset="-79"/>
              </a:endParaRPr>
            </a:p>
          </p:txBody>
        </p:sp>
        <p:sp>
          <p:nvSpPr>
            <p:cNvPr id="11" name="TextBox 10"/>
            <p:cNvSpPr txBox="1"/>
            <p:nvPr/>
          </p:nvSpPr>
          <p:spPr>
            <a:xfrm rot="1992550">
              <a:off x="2762239" y="5121968"/>
              <a:ext cx="1005403" cy="369332"/>
            </a:xfrm>
            <a:prstGeom prst="rect">
              <a:avLst/>
            </a:prstGeom>
            <a:noFill/>
          </p:spPr>
          <p:txBody>
            <a:bodyPr wrap="none" rtlCol="0">
              <a:spAutoFit/>
            </a:bodyPr>
            <a:lstStyle/>
            <a:p>
              <a:r>
                <a:rPr lang="en-US" i="1" dirty="0" smtClean="0">
                  <a:solidFill>
                    <a:schemeClr val="bg1"/>
                  </a:solidFill>
                  <a:latin typeface="Baskerville Old Face" pitchFamily="18" charset="0"/>
                  <a:cs typeface="Aharoni" pitchFamily="2" charset="-79"/>
                </a:rPr>
                <a:t>OpenMI</a:t>
              </a:r>
              <a:endParaRPr lang="en-US" i="1" dirty="0">
                <a:solidFill>
                  <a:schemeClr val="bg1"/>
                </a:solidFill>
                <a:latin typeface="Baskerville Old Face" pitchFamily="18" charset="0"/>
                <a:cs typeface="Aharoni" pitchFamily="2" charset="-79"/>
              </a:endParaRPr>
            </a:p>
          </p:txBody>
        </p:sp>
        <p:sp>
          <p:nvSpPr>
            <p:cNvPr id="12" name="TextBox 11"/>
            <p:cNvSpPr txBox="1"/>
            <p:nvPr/>
          </p:nvSpPr>
          <p:spPr>
            <a:xfrm rot="1992550">
              <a:off x="1733752" y="4851483"/>
              <a:ext cx="574196" cy="369332"/>
            </a:xfrm>
            <a:prstGeom prst="rect">
              <a:avLst/>
            </a:prstGeom>
            <a:noFill/>
          </p:spPr>
          <p:txBody>
            <a:bodyPr wrap="none" rtlCol="0">
              <a:spAutoFit/>
            </a:bodyPr>
            <a:lstStyle/>
            <a:p>
              <a:r>
                <a:rPr lang="en-US" i="1" dirty="0" smtClean="0">
                  <a:solidFill>
                    <a:schemeClr val="bg1"/>
                  </a:solidFill>
                  <a:latin typeface="Baskerville Old Face" pitchFamily="18" charset="0"/>
                  <a:cs typeface="Aharoni" pitchFamily="2" charset="-79"/>
                </a:rPr>
                <a:t>HIS</a:t>
              </a:r>
              <a:endParaRPr lang="en-US" i="1" dirty="0">
                <a:solidFill>
                  <a:schemeClr val="bg1"/>
                </a:solidFill>
                <a:latin typeface="Baskerville Old Face" pitchFamily="18" charset="0"/>
                <a:cs typeface="Aharoni" pitchFamily="2" charset="-79"/>
              </a:endParaRPr>
            </a:p>
          </p:txBody>
        </p:sp>
      </p:grpSp>
      <p:sp>
        <p:nvSpPr>
          <p:cNvPr id="6" name="TextBox 5"/>
          <p:cNvSpPr txBox="1"/>
          <p:nvPr/>
        </p:nvSpPr>
        <p:spPr>
          <a:xfrm>
            <a:off x="381000" y="1219200"/>
            <a:ext cx="4724400" cy="3970318"/>
          </a:xfrm>
          <a:prstGeom prst="rect">
            <a:avLst/>
          </a:prstGeom>
          <a:noFill/>
        </p:spPr>
        <p:txBody>
          <a:bodyPr wrap="square" rtlCol="0">
            <a:spAutoFit/>
          </a:bodyPr>
          <a:lstStyle/>
          <a:p>
            <a:r>
              <a:rPr lang="en-US" sz="2800" dirty="0" smtClean="0"/>
              <a:t>Idaho State University is leading the development of HydroDesktop including a set of CZO specific </a:t>
            </a:r>
            <a:r>
              <a:rPr lang="en-US" sz="2800" dirty="0" err="1" smtClean="0"/>
              <a:t>plugins</a:t>
            </a:r>
            <a:r>
              <a:rPr lang="en-US" sz="2800" dirty="0" smtClean="0"/>
              <a:t> for accessing data from CZO central and specific CZO data portal web sites. </a:t>
            </a:r>
          </a:p>
          <a:p>
            <a:endParaRPr lang="en-US" sz="2800" dirty="0" smtClean="0"/>
          </a:p>
          <a:p>
            <a:endParaRPr lang="en-US" sz="2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srcRect/>
          <a:stretch>
            <a:fillRect/>
          </a:stretch>
        </p:blipFill>
        <p:spPr bwMode="auto">
          <a:xfrm>
            <a:off x="1" y="400050"/>
            <a:ext cx="9144000" cy="6457950"/>
          </a:xfrm>
          <a:prstGeom prst="rect">
            <a:avLst/>
          </a:prstGeom>
          <a:noFill/>
          <a:ln w="9525">
            <a:noFill/>
            <a:miter lim="800000"/>
            <a:headEnd/>
            <a:tailEnd/>
          </a:ln>
        </p:spPr>
      </p:pic>
      <p:sp>
        <p:nvSpPr>
          <p:cNvPr id="5" name="Title 1"/>
          <p:cNvSpPr txBox="1">
            <a:spLocks/>
          </p:cNvSpPr>
          <p:nvPr/>
        </p:nvSpPr>
        <p:spPr>
          <a:xfrm>
            <a:off x="457200" y="152400"/>
            <a:ext cx="8229600" cy="563562"/>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Enhanced Base</a:t>
            </a:r>
            <a:r>
              <a:rPr kumimoji="0" lang="en-US" sz="4400" b="0" i="0" u="none" strike="noStrike" kern="1200" cap="none" spc="0" normalizeH="0" noProof="0" dirty="0" smtClean="0">
                <a:ln>
                  <a:noFill/>
                </a:ln>
                <a:solidFill>
                  <a:schemeClr val="tx1"/>
                </a:solidFill>
                <a:effectLst/>
                <a:uLnTx/>
                <a:uFillTx/>
                <a:latin typeface="+mj-lt"/>
                <a:ea typeface="+mj-ea"/>
                <a:cs typeface="+mj-cs"/>
              </a:rPr>
              <a:t> Map from Online Data</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371600"/>
            <a:ext cx="8077200" cy="5486400"/>
          </a:xfrm>
          <a:prstGeom prst="rect">
            <a:avLst/>
          </a:prstGeom>
          <a:noFill/>
          <a:ln w="9525">
            <a:noFill/>
            <a:miter lim="800000"/>
            <a:headEnd/>
            <a:tailEnd/>
          </a:ln>
        </p:spPr>
      </p:pic>
      <p:sp>
        <p:nvSpPr>
          <p:cNvPr id="9" name="Cloud Callout 8"/>
          <p:cNvSpPr/>
          <p:nvPr/>
        </p:nvSpPr>
        <p:spPr>
          <a:xfrm>
            <a:off x="2286000" y="990600"/>
            <a:ext cx="2819400" cy="1219200"/>
          </a:xfrm>
          <a:prstGeom prst="cloudCallout">
            <a:avLst>
              <a:gd name="adj1" fmla="val 97053"/>
              <a:gd name="adj2" fmla="val 14021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Search option integrated with Main Map View</a:t>
            </a:r>
            <a:endParaRPr lang="en-US" dirty="0"/>
          </a:p>
        </p:txBody>
      </p:sp>
      <p:sp>
        <p:nvSpPr>
          <p:cNvPr id="5" name="Title 1"/>
          <p:cNvSpPr txBox="1">
            <a:spLocks/>
          </p:cNvSpPr>
          <p:nvPr/>
        </p:nvSpPr>
        <p:spPr>
          <a:xfrm>
            <a:off x="457200" y="152400"/>
            <a:ext cx="8229600" cy="685800"/>
          </a:xfrm>
          <a:prstGeom prst="rect">
            <a:avLst/>
          </a:prstGeom>
        </p:spPr>
        <p:txBody>
          <a:bodyP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Streamlined </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GUI and Search</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7" name="Group 6"/>
          <p:cNvGrpSpPr/>
          <p:nvPr/>
        </p:nvGrpSpPr>
        <p:grpSpPr>
          <a:xfrm>
            <a:off x="5791200" y="2438400"/>
            <a:ext cx="3352800" cy="2931023"/>
            <a:chOff x="5334000" y="2057400"/>
            <a:chExt cx="3352800" cy="2931023"/>
          </a:xfrm>
        </p:grpSpPr>
        <p:sp>
          <p:nvSpPr>
            <p:cNvPr id="8" name="Curved Down Arrow 7"/>
            <p:cNvSpPr/>
            <p:nvPr/>
          </p:nvSpPr>
          <p:spPr>
            <a:xfrm>
              <a:off x="6324600" y="3505200"/>
              <a:ext cx="1524000" cy="457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an 9"/>
            <p:cNvSpPr/>
            <p:nvPr/>
          </p:nvSpPr>
          <p:spPr>
            <a:xfrm>
              <a:off x="7543800" y="3962400"/>
              <a:ext cx="533400" cy="609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SQL-</a:t>
              </a:r>
              <a:r>
                <a:rPr lang="en-US" sz="1000" b="1" dirty="0" err="1" smtClean="0"/>
                <a:t>Lite</a:t>
              </a:r>
              <a:endParaRPr lang="en-US" sz="1000" b="1" dirty="0"/>
            </a:p>
          </p:txBody>
        </p:sp>
        <p:sp>
          <p:nvSpPr>
            <p:cNvPr id="11" name="Curved Down Arrow 10"/>
            <p:cNvSpPr/>
            <p:nvPr/>
          </p:nvSpPr>
          <p:spPr>
            <a:xfrm rot="10985555">
              <a:off x="6259624" y="4531223"/>
              <a:ext cx="1524000" cy="457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wn Arrow 11"/>
            <p:cNvSpPr/>
            <p:nvPr/>
          </p:nvSpPr>
          <p:spPr>
            <a:xfrm rot="10800000">
              <a:off x="5334000" y="3048000"/>
              <a:ext cx="3810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Callout 12"/>
            <p:cNvSpPr/>
            <p:nvPr/>
          </p:nvSpPr>
          <p:spPr>
            <a:xfrm>
              <a:off x="6705600" y="2057400"/>
              <a:ext cx="1981200" cy="1219200"/>
            </a:xfrm>
            <a:prstGeom prst="cloudCallout">
              <a:avLst>
                <a:gd name="adj1" fmla="val -64207"/>
                <a:gd name="adj2" fmla="val 6069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Load Saved queries</a:t>
              </a:r>
              <a:endParaRPr lang="en-US" dirty="0"/>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938"/>
            <a:ext cx="8229600" cy="1042987"/>
          </a:xfrm>
        </p:spPr>
        <p:txBody>
          <a:bodyPr>
            <a:normAutofit fontScale="90000"/>
          </a:bodyPr>
          <a:lstStyle/>
          <a:p>
            <a:r>
              <a:rPr lang="en-US" dirty="0" smtClean="0">
                <a:solidFill>
                  <a:srgbClr val="000000"/>
                </a:solidFill>
              </a:rPr>
              <a:t>Where does HydroDesktop Fit in HIS</a:t>
            </a:r>
            <a:endParaRPr lang="en-US" dirty="0" smtClean="0">
              <a:solidFill>
                <a:srgbClr val="FF0000"/>
              </a:solidFill>
            </a:endParaRPr>
          </a:p>
        </p:txBody>
      </p:sp>
      <p:sp>
        <p:nvSpPr>
          <p:cNvPr id="61" name="Rectangle 60"/>
          <p:cNvSpPr/>
          <p:nvPr/>
        </p:nvSpPr>
        <p:spPr bwMode="auto">
          <a:xfrm>
            <a:off x="3535363" y="1654175"/>
            <a:ext cx="2297112" cy="862013"/>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Discovery and </a:t>
            </a:r>
            <a:r>
              <a:rPr lang="en-US" kern="0" dirty="0" smtClean="0">
                <a:solidFill>
                  <a:sysClr val="window" lastClr="FFFFFF"/>
                </a:solidFill>
                <a:latin typeface="Calibri"/>
              </a:rPr>
              <a:t>Integration</a:t>
            </a:r>
            <a:endParaRPr lang="en-US" kern="0" dirty="0">
              <a:solidFill>
                <a:sysClr val="window" lastClr="FFFFFF"/>
              </a:solidFill>
              <a:latin typeface="Calibri"/>
            </a:endParaRPr>
          </a:p>
        </p:txBody>
      </p:sp>
      <p:sp>
        <p:nvSpPr>
          <p:cNvPr id="62" name="Rectangle 61"/>
          <p:cNvSpPr/>
          <p:nvPr/>
        </p:nvSpPr>
        <p:spPr bwMode="auto">
          <a:xfrm>
            <a:off x="955675" y="4321175"/>
            <a:ext cx="2076450" cy="862013"/>
          </a:xfrm>
          <a:prstGeom prst="rect">
            <a:avLst/>
          </a:prstGeom>
          <a:solidFill>
            <a:srgbClr val="4F81BD"/>
          </a:solidFill>
          <a:ln w="25400" cap="flat" cmpd="sng" algn="ctr">
            <a:solidFill>
              <a:srgbClr val="4F81BD">
                <a:shade val="50000"/>
              </a:srgbClr>
            </a:solidFill>
            <a:prstDash val="solid"/>
          </a:ln>
          <a:effectLst/>
        </p:spPr>
        <p:txBody>
          <a:bodyPr tIns="274320" anchor="ctr" anchorCtr="0"/>
          <a:lstStyle/>
          <a:p>
            <a:pPr algn="ctr" fontAlgn="auto">
              <a:spcBef>
                <a:spcPts val="0"/>
              </a:spcBef>
              <a:spcAft>
                <a:spcPts val="0"/>
              </a:spcAft>
              <a:defRPr/>
            </a:pPr>
            <a:r>
              <a:rPr lang="en-US" kern="0" dirty="0">
                <a:solidFill>
                  <a:sysClr val="window" lastClr="FFFFFF"/>
                </a:solidFill>
                <a:latin typeface="Calibri"/>
              </a:rPr>
              <a:t>Data </a:t>
            </a:r>
            <a:r>
              <a:rPr lang="en-US" kern="0" dirty="0" smtClean="0">
                <a:solidFill>
                  <a:sysClr val="window" lastClr="FFFFFF"/>
                </a:solidFill>
                <a:latin typeface="Calibri"/>
              </a:rPr>
              <a:t>Publication</a:t>
            </a:r>
            <a:endParaRPr lang="en-US" kern="0" dirty="0">
              <a:solidFill>
                <a:sysClr val="window" lastClr="FFFFFF"/>
              </a:solidFill>
              <a:latin typeface="Calibri"/>
            </a:endParaRPr>
          </a:p>
        </p:txBody>
      </p:sp>
      <p:sp>
        <p:nvSpPr>
          <p:cNvPr id="63" name="Rectangle 62"/>
          <p:cNvSpPr/>
          <p:nvPr/>
        </p:nvSpPr>
        <p:spPr bwMode="auto">
          <a:xfrm>
            <a:off x="6634163" y="4314825"/>
            <a:ext cx="2073275" cy="862013"/>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Synthesis and </a:t>
            </a:r>
            <a:r>
              <a:rPr lang="en-US" kern="0" dirty="0" smtClean="0">
                <a:solidFill>
                  <a:sysClr val="window" lastClr="FFFFFF"/>
                </a:solidFill>
                <a:latin typeface="Calibri"/>
              </a:rPr>
              <a:t>Research</a:t>
            </a:r>
            <a:endParaRPr lang="en-US" kern="0" dirty="0">
              <a:solidFill>
                <a:sysClr val="window" lastClr="FFFFFF"/>
              </a:solidFill>
              <a:latin typeface="Calibri"/>
            </a:endParaRPr>
          </a:p>
        </p:txBody>
      </p:sp>
      <p:cxnSp>
        <p:nvCxnSpPr>
          <p:cNvPr id="34824" name="Straight Arrow Connector 63"/>
          <p:cNvCxnSpPr>
            <a:cxnSpLocks noChangeShapeType="1"/>
            <a:stCxn id="62" idx="0"/>
            <a:endCxn id="61" idx="2"/>
          </p:cNvCxnSpPr>
          <p:nvPr/>
        </p:nvCxnSpPr>
        <p:spPr bwMode="auto">
          <a:xfrm rot="5400000" flipH="1" flipV="1">
            <a:off x="2436173" y="2074168"/>
            <a:ext cx="1805386" cy="2689264"/>
          </a:xfrm>
          <a:prstGeom prst="straightConnector1">
            <a:avLst/>
          </a:prstGeom>
          <a:noFill/>
          <a:ln w="57150" algn="ctr">
            <a:solidFill>
              <a:srgbClr val="4A7EBB"/>
            </a:solidFill>
            <a:round/>
            <a:headEnd/>
            <a:tailEnd type="arrow" w="med" len="med"/>
          </a:ln>
        </p:spPr>
      </p:cxnSp>
      <p:cxnSp>
        <p:nvCxnSpPr>
          <p:cNvPr id="34825" name="Straight Arrow Connector 64"/>
          <p:cNvCxnSpPr>
            <a:cxnSpLocks noChangeShapeType="1"/>
          </p:cNvCxnSpPr>
          <p:nvPr/>
        </p:nvCxnSpPr>
        <p:spPr bwMode="auto">
          <a:xfrm rot="16200000" flipH="1">
            <a:off x="5239539" y="1885917"/>
            <a:ext cx="1833450" cy="3025231"/>
          </a:xfrm>
          <a:prstGeom prst="straightConnector1">
            <a:avLst/>
          </a:prstGeom>
          <a:noFill/>
          <a:ln w="57150" algn="ctr">
            <a:solidFill>
              <a:srgbClr val="4A7EBB"/>
            </a:solidFill>
            <a:round/>
            <a:headEnd/>
            <a:tailEnd type="arrow" w="med" len="med"/>
          </a:ln>
        </p:spPr>
      </p:cxnSp>
      <p:cxnSp>
        <p:nvCxnSpPr>
          <p:cNvPr id="34826" name="Straight Arrow Connector 65"/>
          <p:cNvCxnSpPr>
            <a:cxnSpLocks noChangeShapeType="1"/>
            <a:stCxn id="62" idx="3"/>
            <a:endCxn id="63" idx="1"/>
          </p:cNvCxnSpPr>
          <p:nvPr/>
        </p:nvCxnSpPr>
        <p:spPr bwMode="auto">
          <a:xfrm flipV="1">
            <a:off x="3032792" y="4747116"/>
            <a:ext cx="3600648" cy="6236"/>
          </a:xfrm>
          <a:prstGeom prst="straightConnector1">
            <a:avLst/>
          </a:prstGeom>
          <a:noFill/>
          <a:ln w="57150" algn="ctr">
            <a:solidFill>
              <a:srgbClr val="4A7EBB"/>
            </a:solidFill>
            <a:round/>
            <a:headEnd/>
            <a:tailEnd type="arrow" w="med" len="med"/>
          </a:ln>
        </p:spPr>
      </p:cxnSp>
      <p:sp>
        <p:nvSpPr>
          <p:cNvPr id="70" name="TextBox 13"/>
          <p:cNvSpPr txBox="1">
            <a:spLocks noChangeArrowheads="1"/>
          </p:cNvSpPr>
          <p:nvPr/>
        </p:nvSpPr>
        <p:spPr bwMode="auto">
          <a:xfrm>
            <a:off x="3878263" y="1654175"/>
            <a:ext cx="1484312" cy="361950"/>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a:solidFill>
                  <a:srgbClr val="FFFF00"/>
                </a:solidFill>
                <a:latin typeface="Arial" pitchFamily="34" charset="0"/>
              </a:rPr>
              <a:t>HIS Central</a:t>
            </a:r>
          </a:p>
        </p:txBody>
      </p:sp>
      <p:sp>
        <p:nvSpPr>
          <p:cNvPr id="71" name="TextBox 14"/>
          <p:cNvSpPr txBox="1">
            <a:spLocks noChangeArrowheads="1"/>
          </p:cNvSpPr>
          <p:nvPr/>
        </p:nvSpPr>
        <p:spPr bwMode="auto">
          <a:xfrm>
            <a:off x="6650038" y="4303712"/>
            <a:ext cx="2028825" cy="363537"/>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HydroDesktop</a:t>
            </a:r>
            <a:endParaRPr lang="en-US" b="1" kern="0" dirty="0">
              <a:solidFill>
                <a:srgbClr val="FFFF00"/>
              </a:solidFill>
              <a:latin typeface="Arial" pitchFamily="34" charset="0"/>
            </a:endParaRPr>
          </a:p>
        </p:txBody>
      </p:sp>
      <p:sp>
        <p:nvSpPr>
          <p:cNvPr id="72" name="TextBox 15"/>
          <p:cNvSpPr txBox="1">
            <a:spLocks noChangeArrowheads="1"/>
          </p:cNvSpPr>
          <p:nvPr/>
        </p:nvSpPr>
        <p:spPr bwMode="auto">
          <a:xfrm>
            <a:off x="1122363" y="4303712"/>
            <a:ext cx="1706562" cy="369887"/>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HydroServer</a:t>
            </a:r>
            <a:endParaRPr lang="en-US" b="1" kern="0" dirty="0">
              <a:solidFill>
                <a:srgbClr val="FFFF00"/>
              </a:solidFill>
              <a:latin typeface="Arial" pitchFamily="34" charset="0"/>
            </a:endParaRPr>
          </a:p>
        </p:txBody>
      </p:sp>
      <p:sp>
        <p:nvSpPr>
          <p:cNvPr id="80" name="TextBox 79"/>
          <p:cNvSpPr txBox="1"/>
          <p:nvPr/>
        </p:nvSpPr>
        <p:spPr bwMode="auto">
          <a:xfrm>
            <a:off x="4038600" y="1230868"/>
            <a:ext cx="1260475" cy="369332"/>
          </a:xfrm>
          <a:prstGeom prst="rect">
            <a:avLst/>
          </a:prstGeom>
          <a:noFill/>
        </p:spPr>
        <p:txBody>
          <a:bodyPr wrap="square">
            <a:spAutoFit/>
          </a:bodyPr>
          <a:lstStyle/>
          <a:p>
            <a:pPr fontAlgn="auto">
              <a:spcBef>
                <a:spcPts val="0"/>
              </a:spcBef>
              <a:spcAft>
                <a:spcPts val="0"/>
              </a:spcAft>
              <a:defRPr/>
            </a:pPr>
            <a:r>
              <a:rPr lang="en-US" kern="0" dirty="0" smtClean="0">
                <a:solidFill>
                  <a:sysClr val="windowText" lastClr="000000">
                    <a:lumMod val="50000"/>
                    <a:lumOff val="50000"/>
                  </a:sysClr>
                </a:solidFill>
                <a:latin typeface="Arial" pitchFamily="34" charset="0"/>
              </a:rPr>
              <a:t>Metadata</a:t>
            </a:r>
            <a:endParaRPr lang="en-US" kern="0" dirty="0">
              <a:solidFill>
                <a:sysClr val="windowText" lastClr="000000">
                  <a:lumMod val="50000"/>
                  <a:lumOff val="50000"/>
                </a:sysClr>
              </a:solidFill>
              <a:latin typeface="Arial" pitchFamily="34" charset="0"/>
            </a:endParaRPr>
          </a:p>
        </p:txBody>
      </p:sp>
      <p:sp>
        <p:nvSpPr>
          <p:cNvPr id="82" name="TextBox 81"/>
          <p:cNvSpPr txBox="1"/>
          <p:nvPr/>
        </p:nvSpPr>
        <p:spPr bwMode="auto">
          <a:xfrm>
            <a:off x="609600" y="3897868"/>
            <a:ext cx="1582738" cy="369332"/>
          </a:xfrm>
          <a:prstGeom prst="rect">
            <a:avLst/>
          </a:prstGeom>
          <a:noFill/>
        </p:spPr>
        <p:txBody>
          <a:bodyPr>
            <a:spAutoFit/>
          </a:bodyPr>
          <a:lstStyle/>
          <a:p>
            <a:pPr algn="ctr" fontAlgn="auto">
              <a:spcBef>
                <a:spcPts val="0"/>
              </a:spcBef>
              <a:spcAft>
                <a:spcPts val="0"/>
              </a:spcAft>
              <a:defRPr/>
            </a:pPr>
            <a:r>
              <a:rPr lang="en-US" kern="0" dirty="0" smtClean="0">
                <a:solidFill>
                  <a:sysClr val="windowText" lastClr="000000">
                    <a:lumMod val="50000"/>
                    <a:lumOff val="50000"/>
                  </a:sysClr>
                </a:solidFill>
                <a:latin typeface="Arial" pitchFamily="34" charset="0"/>
              </a:rPr>
              <a:t>Data</a:t>
            </a:r>
            <a:endParaRPr lang="en-US" kern="0" dirty="0">
              <a:solidFill>
                <a:sysClr val="windowText" lastClr="000000">
                  <a:lumMod val="50000"/>
                  <a:lumOff val="50000"/>
                </a:sysClr>
              </a:solidFill>
              <a:latin typeface="Arial" pitchFamily="34" charset="0"/>
            </a:endParaRPr>
          </a:p>
        </p:txBody>
      </p:sp>
      <p:sp>
        <p:nvSpPr>
          <p:cNvPr id="83" name="TextBox 82"/>
          <p:cNvSpPr txBox="1"/>
          <p:nvPr/>
        </p:nvSpPr>
        <p:spPr bwMode="auto">
          <a:xfrm>
            <a:off x="3810000" y="4267200"/>
            <a:ext cx="1981200" cy="1200329"/>
          </a:xfrm>
          <a:prstGeom prst="rect">
            <a:avLst/>
          </a:prstGeom>
          <a:noFill/>
        </p:spPr>
        <p:txBody>
          <a:bodyPr wrap="square">
            <a:spAutoFit/>
          </a:bodyPr>
          <a:lstStyle/>
          <a:p>
            <a:pPr algn="ctr" fontAlgn="auto">
              <a:spcBef>
                <a:spcPts val="0"/>
              </a:spcBef>
              <a:spcAft>
                <a:spcPts val="0"/>
              </a:spcAft>
              <a:defRPr/>
            </a:pPr>
            <a:r>
              <a:rPr lang="en-US" kern="0" dirty="0" err="1" smtClean="0">
                <a:solidFill>
                  <a:srgbClr val="FF0000"/>
                </a:solidFill>
                <a:latin typeface="Arial" pitchFamily="34" charset="0"/>
              </a:rPr>
              <a:t>WaterML</a:t>
            </a:r>
            <a:endParaRPr lang="en-US" kern="0" dirty="0" smtClean="0">
              <a:solidFill>
                <a:srgbClr val="FF0000"/>
              </a:solidFill>
              <a:latin typeface="Arial" pitchFamily="34" charset="0"/>
            </a:endParaRPr>
          </a:p>
          <a:p>
            <a:pPr algn="ctr" fontAlgn="auto">
              <a:spcBef>
                <a:spcPts val="0"/>
              </a:spcBef>
              <a:spcAft>
                <a:spcPts val="0"/>
              </a:spcAft>
              <a:defRPr/>
            </a:pPr>
            <a:endParaRPr lang="en-US" kern="0" dirty="0" smtClean="0">
              <a:solidFill>
                <a:sysClr val="windowText" lastClr="000000">
                  <a:lumMod val="50000"/>
                  <a:lumOff val="50000"/>
                </a:sysClr>
              </a:solidFill>
              <a:latin typeface="Arial" pitchFamily="34" charset="0"/>
            </a:endParaRPr>
          </a:p>
          <a:p>
            <a:pPr algn="ctr" fontAlgn="auto">
              <a:spcBef>
                <a:spcPts val="0"/>
              </a:spcBef>
              <a:spcAft>
                <a:spcPts val="0"/>
              </a:spcAft>
              <a:defRPr/>
            </a:pPr>
            <a:r>
              <a:rPr lang="en-US" kern="0" dirty="0" smtClean="0">
                <a:solidFill>
                  <a:sysClr val="windowText" lastClr="000000">
                    <a:lumMod val="50000"/>
                    <a:lumOff val="50000"/>
                  </a:sysClr>
                </a:solidFill>
                <a:latin typeface="Arial" pitchFamily="34" charset="0"/>
              </a:rPr>
              <a:t>GML</a:t>
            </a:r>
          </a:p>
          <a:p>
            <a:pPr algn="ctr" fontAlgn="auto">
              <a:spcBef>
                <a:spcPts val="0"/>
              </a:spcBef>
              <a:spcAft>
                <a:spcPts val="0"/>
              </a:spcAft>
              <a:defRPr/>
            </a:pPr>
            <a:r>
              <a:rPr lang="en-US" kern="0" dirty="0" smtClean="0">
                <a:solidFill>
                  <a:sysClr val="windowText" lastClr="000000">
                    <a:lumMod val="50000"/>
                    <a:lumOff val="50000"/>
                  </a:sysClr>
                </a:solidFill>
                <a:latin typeface="Arial" pitchFamily="34" charset="0"/>
              </a:rPr>
              <a:t>OGC Services</a:t>
            </a:r>
            <a:endParaRPr lang="en-US" kern="0" dirty="0">
              <a:solidFill>
                <a:sysClr val="windowText" lastClr="000000">
                  <a:lumMod val="50000"/>
                  <a:lumOff val="50000"/>
                </a:sysClr>
              </a:solidFill>
              <a:latin typeface="Arial" pitchFamily="34" charset="0"/>
            </a:endParaRPr>
          </a:p>
        </p:txBody>
      </p:sp>
      <p:sp>
        <p:nvSpPr>
          <p:cNvPr id="29" name="AutoShape 130"/>
          <p:cNvSpPr>
            <a:spLocks noChangeArrowheads="1"/>
          </p:cNvSpPr>
          <p:nvPr/>
        </p:nvSpPr>
        <p:spPr bwMode="auto">
          <a:xfrm>
            <a:off x="914400" y="5334000"/>
            <a:ext cx="990600" cy="685800"/>
          </a:xfrm>
          <a:prstGeom prst="flowChartMagneticDisk">
            <a:avLst/>
          </a:prstGeom>
          <a:solidFill>
            <a:srgbClr val="FFFFCC"/>
          </a:solidFill>
          <a:ln w="25400">
            <a:solidFill>
              <a:schemeClr val="tx1"/>
            </a:solidFill>
            <a:round/>
            <a:headEnd/>
            <a:tailEnd/>
          </a:ln>
        </p:spPr>
        <p:txBody>
          <a:bodyPr wrap="square" anchor="ctr"/>
          <a:lstStyle/>
          <a:p>
            <a:pPr algn="ctr"/>
            <a:r>
              <a:rPr lang="en-US" sz="1400" dirty="0" smtClean="0">
                <a:solidFill>
                  <a:srgbClr val="FF0000"/>
                </a:solidFill>
              </a:rPr>
              <a:t>ODM</a:t>
            </a:r>
            <a:endParaRPr lang="en-US" sz="1400" dirty="0">
              <a:solidFill>
                <a:srgbClr val="FF0000"/>
              </a:solidFill>
            </a:endParaRPr>
          </a:p>
        </p:txBody>
      </p:sp>
      <p:sp>
        <p:nvSpPr>
          <p:cNvPr id="30" name="TextBox 29"/>
          <p:cNvSpPr txBox="1"/>
          <p:nvPr/>
        </p:nvSpPr>
        <p:spPr bwMode="auto">
          <a:xfrm>
            <a:off x="7502525" y="3821668"/>
            <a:ext cx="1260475" cy="369332"/>
          </a:xfrm>
          <a:prstGeom prst="rect">
            <a:avLst/>
          </a:prstGeom>
          <a:noFill/>
        </p:spPr>
        <p:txBody>
          <a:bodyPr wrap="square">
            <a:spAutoFit/>
          </a:bodyPr>
          <a:lstStyle/>
          <a:p>
            <a:pPr fontAlgn="auto">
              <a:spcBef>
                <a:spcPts val="0"/>
              </a:spcBef>
              <a:spcAft>
                <a:spcPts val="0"/>
              </a:spcAft>
              <a:defRPr/>
            </a:pPr>
            <a:r>
              <a:rPr lang="en-US" kern="0" dirty="0" smtClean="0">
                <a:solidFill>
                  <a:sysClr val="windowText" lastClr="000000">
                    <a:lumMod val="50000"/>
                    <a:lumOff val="50000"/>
                  </a:sysClr>
                </a:solidFill>
                <a:latin typeface="Arial" pitchFamily="34" charset="0"/>
              </a:rPr>
              <a:t>Analysis</a:t>
            </a:r>
            <a:endParaRPr lang="en-US" kern="0" dirty="0">
              <a:solidFill>
                <a:sysClr val="windowText" lastClr="000000">
                  <a:lumMod val="50000"/>
                  <a:lumOff val="50000"/>
                </a:sysClr>
              </a:solidFill>
              <a:latin typeface="Arial" pitchFamily="34" charset="0"/>
            </a:endParaRPr>
          </a:p>
        </p:txBody>
      </p:sp>
      <p:sp>
        <p:nvSpPr>
          <p:cNvPr id="31" name="AutoShape 130"/>
          <p:cNvSpPr>
            <a:spLocks noChangeArrowheads="1"/>
          </p:cNvSpPr>
          <p:nvPr/>
        </p:nvSpPr>
        <p:spPr bwMode="auto">
          <a:xfrm>
            <a:off x="2057400" y="5334000"/>
            <a:ext cx="990600" cy="685800"/>
          </a:xfrm>
          <a:prstGeom prst="flowChartMagneticDisk">
            <a:avLst/>
          </a:prstGeom>
          <a:solidFill>
            <a:srgbClr val="FFFFCC"/>
          </a:solidFill>
          <a:ln w="25400">
            <a:solidFill>
              <a:schemeClr val="tx1"/>
            </a:solidFill>
            <a:round/>
            <a:headEnd/>
            <a:tailEnd/>
          </a:ln>
        </p:spPr>
        <p:txBody>
          <a:bodyPr wrap="square" anchor="ctr"/>
          <a:lstStyle/>
          <a:p>
            <a:pPr algn="ctr"/>
            <a:r>
              <a:rPr lang="en-US" sz="1400" dirty="0" smtClean="0">
                <a:solidFill>
                  <a:srgbClr val="000000">
                    <a:lumMod val="65000"/>
                    <a:lumOff val="35000"/>
                  </a:srgbClr>
                </a:solidFill>
              </a:rPr>
              <a:t>Geo Data</a:t>
            </a:r>
            <a:endParaRPr lang="en-US" sz="1400" dirty="0">
              <a:solidFill>
                <a:srgbClr val="000000">
                  <a:lumMod val="65000"/>
                  <a:lumOff val="35000"/>
                </a:srgbClr>
              </a:solidFill>
            </a:endParaRPr>
          </a:p>
        </p:txBody>
      </p:sp>
      <p:pic>
        <p:nvPicPr>
          <p:cNvPr id="32" name="Picture 4" descr="R logo"/>
          <p:cNvPicPr>
            <a:picLocks noChangeAspect="1" noChangeArrowheads="1"/>
          </p:cNvPicPr>
          <p:nvPr/>
        </p:nvPicPr>
        <p:blipFill>
          <a:blip r:embed="rId2" cstate="print"/>
          <a:srcRect/>
          <a:stretch>
            <a:fillRect/>
          </a:stretch>
        </p:blipFill>
        <p:spPr bwMode="auto">
          <a:xfrm>
            <a:off x="7696200" y="5382768"/>
            <a:ext cx="838200" cy="637032"/>
          </a:xfrm>
          <a:prstGeom prst="rect">
            <a:avLst/>
          </a:prstGeom>
          <a:noFill/>
        </p:spPr>
      </p:pic>
      <p:pic>
        <p:nvPicPr>
          <p:cNvPr id="19458" name="Picture 2" descr="OpenMI Association">
            <a:hlinkClick r:id="rId3" tooltip="OpenMI Association Home Page"/>
          </p:cNvPr>
          <p:cNvPicPr>
            <a:picLocks noChangeAspect="1" noChangeArrowheads="1"/>
          </p:cNvPicPr>
          <p:nvPr/>
        </p:nvPicPr>
        <p:blipFill>
          <a:blip r:embed="rId4" cstate="print"/>
          <a:srcRect/>
          <a:stretch>
            <a:fillRect/>
          </a:stretch>
        </p:blipFill>
        <p:spPr bwMode="auto">
          <a:xfrm>
            <a:off x="6682154" y="5410200"/>
            <a:ext cx="937846" cy="609600"/>
          </a:xfrm>
          <a:prstGeom prst="rect">
            <a:avLst/>
          </a:prstGeom>
          <a:noFill/>
        </p:spPr>
      </p:pic>
      <p:sp>
        <p:nvSpPr>
          <p:cNvPr id="20" name="TextBox 19"/>
          <p:cNvSpPr txBox="1"/>
          <p:nvPr/>
        </p:nvSpPr>
        <p:spPr>
          <a:xfrm>
            <a:off x="6156961" y="935038"/>
            <a:ext cx="3078479" cy="2308324"/>
          </a:xfrm>
          <a:prstGeom prst="rect">
            <a:avLst/>
          </a:prstGeom>
          <a:noFill/>
        </p:spPr>
        <p:txBody>
          <a:bodyPr wrap="square">
            <a:spAutoFit/>
          </a:bodyPr>
          <a:lstStyle/>
          <a:p>
            <a:pPr fontAlgn="auto">
              <a:spcBef>
                <a:spcPts val="0"/>
              </a:spcBef>
              <a:spcAft>
                <a:spcPts val="0"/>
              </a:spcAft>
              <a:defRPr/>
            </a:pPr>
            <a:r>
              <a:rPr lang="en-US" kern="0" dirty="0" smtClean="0">
                <a:solidFill>
                  <a:sysClr val="windowText" lastClr="000000"/>
                </a:solidFill>
                <a:latin typeface="Arial" pitchFamily="34" charset="0"/>
              </a:rPr>
              <a:t>Internet </a:t>
            </a:r>
            <a:r>
              <a:rPr lang="en-US" kern="0" dirty="0">
                <a:solidFill>
                  <a:sysClr val="windowText" lastClr="000000"/>
                </a:solidFill>
                <a:latin typeface="Arial" pitchFamily="34" charset="0"/>
              </a:rPr>
              <a:t>based system to support the sharing of hydrologic </a:t>
            </a:r>
            <a:r>
              <a:rPr lang="en-US" kern="0" dirty="0" smtClean="0">
                <a:solidFill>
                  <a:sysClr val="windowText" lastClr="000000"/>
                </a:solidFill>
                <a:latin typeface="Arial" pitchFamily="34" charset="0"/>
              </a:rPr>
              <a:t>data comprised </a:t>
            </a:r>
            <a:r>
              <a:rPr lang="en-US" kern="0" dirty="0">
                <a:solidFill>
                  <a:sysClr val="windowText" lastClr="000000"/>
                </a:solidFill>
                <a:latin typeface="Arial" pitchFamily="34" charset="0"/>
              </a:rPr>
              <a:t>of hydrologic databases and servers connected through web services </a:t>
            </a:r>
            <a:r>
              <a:rPr lang="en-US" kern="0" dirty="0" smtClean="0">
                <a:solidFill>
                  <a:sysClr val="windowText" lastClr="000000"/>
                </a:solidFill>
                <a:latin typeface="Arial" pitchFamily="34" charset="0"/>
              </a:rPr>
              <a:t>and software </a:t>
            </a:r>
            <a:r>
              <a:rPr lang="en-US" kern="0" dirty="0">
                <a:solidFill>
                  <a:sysClr val="windowText" lastClr="000000"/>
                </a:solidFill>
                <a:latin typeface="Arial" pitchFamily="34" charset="0"/>
              </a:rPr>
              <a:t>for data publication, discovery and access. </a:t>
            </a:r>
          </a:p>
        </p:txBody>
      </p:sp>
      <p:sp>
        <p:nvSpPr>
          <p:cNvPr id="22" name="Rectangle 10"/>
          <p:cNvSpPr>
            <a:spLocks noChangeArrowheads="1"/>
          </p:cNvSpPr>
          <p:nvPr/>
        </p:nvSpPr>
        <p:spPr bwMode="auto">
          <a:xfrm>
            <a:off x="3672840" y="6065520"/>
            <a:ext cx="2316480" cy="770255"/>
          </a:xfrm>
          <a:prstGeom prst="rect">
            <a:avLst/>
          </a:prstGeom>
          <a:solidFill>
            <a:schemeClr val="bg1"/>
          </a:solidFill>
          <a:ln w="25400" algn="ctr">
            <a:solidFill>
              <a:schemeClr val="tx1"/>
            </a:solidFill>
            <a:miter lim="800000"/>
            <a:headEnd/>
            <a:tailEnd/>
          </a:ln>
        </p:spPr>
        <p:txBody>
          <a:bodyPr wrap="none" anchor="ctr"/>
          <a:lstStyle/>
          <a:p>
            <a:endParaRPr lang="en-US" sz="1600"/>
          </a:p>
        </p:txBody>
      </p:sp>
      <p:pic>
        <p:nvPicPr>
          <p:cNvPr id="23" name="Picture 11" descr="nsf4c"/>
          <p:cNvPicPr>
            <a:picLocks noChangeAspect="1" noChangeArrowheads="1"/>
          </p:cNvPicPr>
          <p:nvPr/>
        </p:nvPicPr>
        <p:blipFill>
          <a:blip r:embed="rId5" cstate="print"/>
          <a:srcRect/>
          <a:stretch>
            <a:fillRect/>
          </a:stretch>
        </p:blipFill>
        <p:spPr bwMode="auto">
          <a:xfrm>
            <a:off x="3691101" y="6114371"/>
            <a:ext cx="763307" cy="691866"/>
          </a:xfrm>
          <a:prstGeom prst="rect">
            <a:avLst/>
          </a:prstGeom>
          <a:noFill/>
          <a:ln w="9525">
            <a:noFill/>
            <a:miter lim="800000"/>
            <a:headEnd/>
            <a:tailEnd/>
          </a:ln>
        </p:spPr>
      </p:pic>
      <p:sp>
        <p:nvSpPr>
          <p:cNvPr id="24" name="Text Box 12"/>
          <p:cNvSpPr txBox="1">
            <a:spLocks noChangeArrowheads="1"/>
          </p:cNvSpPr>
          <p:nvPr/>
        </p:nvSpPr>
        <p:spPr bwMode="auto">
          <a:xfrm>
            <a:off x="4451974" y="6182064"/>
            <a:ext cx="1552586" cy="584775"/>
          </a:xfrm>
          <a:prstGeom prst="rect">
            <a:avLst/>
          </a:prstGeom>
          <a:noFill/>
          <a:ln w="9525" algn="ctr">
            <a:noFill/>
            <a:miter lim="800000"/>
            <a:headEnd/>
            <a:tailEnd/>
          </a:ln>
        </p:spPr>
        <p:txBody>
          <a:bodyPr wrap="square">
            <a:spAutoFit/>
          </a:bodyPr>
          <a:lstStyle/>
          <a:p>
            <a:pPr defTabSz="4389438"/>
            <a:r>
              <a:rPr lang="en-US" sz="1600" dirty="0"/>
              <a:t>Support</a:t>
            </a:r>
          </a:p>
          <a:p>
            <a:pPr defTabSz="4389438"/>
            <a:r>
              <a:rPr lang="en-US" sz="1600" dirty="0"/>
              <a:t>EAR 0622374</a:t>
            </a:r>
          </a:p>
        </p:txBody>
      </p:sp>
      <p:grpSp>
        <p:nvGrpSpPr>
          <p:cNvPr id="2" name="Group 11"/>
          <p:cNvGrpSpPr>
            <a:grpSpLocks/>
          </p:cNvGrpSpPr>
          <p:nvPr/>
        </p:nvGrpSpPr>
        <p:grpSpPr bwMode="auto">
          <a:xfrm>
            <a:off x="106681" y="1399685"/>
            <a:ext cx="2849880" cy="1069194"/>
            <a:chOff x="228600" y="5232772"/>
            <a:chExt cx="3733800" cy="1400590"/>
          </a:xfrm>
        </p:grpSpPr>
        <p:pic>
          <p:nvPicPr>
            <p:cNvPr id="26" name="Picture 4" descr="cuahsi_logo_4"/>
            <p:cNvPicPr>
              <a:picLocks noChangeAspect="1" noChangeArrowheads="1"/>
            </p:cNvPicPr>
            <p:nvPr/>
          </p:nvPicPr>
          <p:blipFill>
            <a:blip r:embed="rId6" cstate="print"/>
            <a:srcRect r="69569"/>
            <a:stretch>
              <a:fillRect/>
            </a:stretch>
          </p:blipFill>
          <p:spPr bwMode="auto">
            <a:xfrm>
              <a:off x="228600" y="5232772"/>
              <a:ext cx="1447800" cy="1400590"/>
            </a:xfrm>
            <a:prstGeom prst="rect">
              <a:avLst/>
            </a:prstGeom>
            <a:noFill/>
            <a:ln w="9525">
              <a:noFill/>
              <a:miter lim="800000"/>
              <a:headEnd/>
              <a:tailEnd/>
            </a:ln>
          </p:spPr>
        </p:pic>
        <p:sp>
          <p:nvSpPr>
            <p:cNvPr id="27" name="Rectangle 9"/>
            <p:cNvSpPr>
              <a:spLocks noChangeArrowheads="1"/>
            </p:cNvSpPr>
            <p:nvPr/>
          </p:nvSpPr>
          <p:spPr bwMode="auto">
            <a:xfrm>
              <a:off x="1600200" y="5282829"/>
              <a:ext cx="2362200" cy="1191312"/>
            </a:xfrm>
            <a:prstGeom prst="rect">
              <a:avLst/>
            </a:prstGeom>
            <a:noFill/>
            <a:ln w="9525">
              <a:noFill/>
              <a:miter lim="800000"/>
              <a:headEnd/>
              <a:tailEnd/>
            </a:ln>
          </p:spPr>
          <p:txBody>
            <a:bodyPr>
              <a:spAutoFit/>
            </a:bodyPr>
            <a:lstStyle/>
            <a:p>
              <a:pPr>
                <a:lnSpc>
                  <a:spcPct val="90000"/>
                </a:lnSpc>
              </a:pPr>
              <a:r>
                <a:rPr lang="en-US" sz="2400" dirty="0"/>
                <a:t>CUAHSI</a:t>
              </a:r>
            </a:p>
            <a:p>
              <a:pPr>
                <a:lnSpc>
                  <a:spcPct val="80000"/>
                </a:lnSpc>
              </a:pPr>
              <a:r>
                <a:rPr lang="en-US" sz="4800" dirty="0"/>
                <a:t>HIS</a:t>
              </a:r>
            </a:p>
            <a:p>
              <a:pPr>
                <a:lnSpc>
                  <a:spcPct val="40000"/>
                </a:lnSpc>
              </a:pPr>
              <a:r>
                <a:rPr lang="en-US" sz="1200" i="1" dirty="0"/>
                <a:t>Sharing hydrologic data</a:t>
              </a:r>
            </a:p>
          </p:txBody>
        </p:sp>
      </p:grpSp>
      <p:sp>
        <p:nvSpPr>
          <p:cNvPr id="28" name="Oval 27"/>
          <p:cNvSpPr/>
          <p:nvPr/>
        </p:nvSpPr>
        <p:spPr>
          <a:xfrm>
            <a:off x="5791200" y="3429000"/>
            <a:ext cx="3352800" cy="2971800"/>
          </a:xfrm>
          <a:prstGeom prst="ellipse">
            <a:avLst/>
          </a:prstGeom>
          <a:noFill/>
          <a:ln w="57150" cmpd="dbl">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52400"/>
            <a:ext cx="8229600" cy="563562"/>
          </a:xfrm>
          <a:prstGeom prst="rect">
            <a:avLst/>
          </a:prstGeom>
        </p:spPr>
        <p:txBody>
          <a:bodyPr vert="horz" lIns="91440" tIns="45720" rIns="91440" bIns="45720" rtlCol="0" anchor="ctr">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Integration with </a:t>
            </a:r>
            <a:r>
              <a:rPr kumimoji="0" lang="en-US" sz="4400" b="0" i="0" u="none" strike="noStrike" kern="1200" cap="none" spc="0" normalizeH="0" noProof="0" dirty="0" err="1" smtClean="0">
                <a:ln>
                  <a:noFill/>
                </a:ln>
                <a:solidFill>
                  <a:schemeClr val="tx1"/>
                </a:solidFill>
                <a:effectLst/>
                <a:uLnTx/>
                <a:uFillTx/>
                <a:latin typeface="+mj-lt"/>
                <a:ea typeface="+mj-ea"/>
                <a:cs typeface="+mj-cs"/>
              </a:rPr>
              <a:t>ArcGIS</a:t>
            </a:r>
            <a:r>
              <a:rPr kumimoji="0" lang="en-US" sz="4400" b="0" i="0" u="none" strike="noStrike" kern="1200" cap="none" spc="0" normalizeH="0" noProof="0" dirty="0" smtClean="0">
                <a:ln>
                  <a:noFill/>
                </a:ln>
                <a:solidFill>
                  <a:schemeClr val="tx1"/>
                </a:solidFill>
                <a:effectLst/>
                <a:uLnTx/>
                <a:uFillTx/>
                <a:latin typeface="+mj-lt"/>
                <a:ea typeface="+mj-ea"/>
                <a:cs typeface="+mj-cs"/>
              </a:rPr>
              <a:t> Online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93186" name="Picture 2"/>
          <p:cNvPicPr>
            <a:picLocks noChangeAspect="1" noChangeArrowheads="1"/>
          </p:cNvPicPr>
          <p:nvPr/>
        </p:nvPicPr>
        <p:blipFill>
          <a:blip r:embed="rId2" cstate="print"/>
          <a:srcRect/>
          <a:stretch>
            <a:fillRect/>
          </a:stretch>
        </p:blipFill>
        <p:spPr bwMode="auto">
          <a:xfrm>
            <a:off x="0" y="891696"/>
            <a:ext cx="4724400" cy="3935222"/>
          </a:xfrm>
          <a:prstGeom prst="rect">
            <a:avLst/>
          </a:prstGeom>
          <a:noFill/>
          <a:ln w="9525">
            <a:noFill/>
            <a:miter lim="800000"/>
            <a:headEnd/>
            <a:tailEnd/>
          </a:ln>
        </p:spPr>
      </p:pic>
      <p:cxnSp>
        <p:nvCxnSpPr>
          <p:cNvPr id="6" name="Straight Arrow Connector 5"/>
          <p:cNvCxnSpPr>
            <a:endCxn id="4" idx="1"/>
          </p:cNvCxnSpPr>
          <p:nvPr/>
        </p:nvCxnSpPr>
        <p:spPr>
          <a:xfrm>
            <a:off x="1981200" y="2895600"/>
            <a:ext cx="1981200" cy="61406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3187" name="Picture 3"/>
          <p:cNvPicPr>
            <a:picLocks noChangeAspect="1" noChangeArrowheads="1"/>
          </p:cNvPicPr>
          <p:nvPr/>
        </p:nvPicPr>
        <p:blipFill>
          <a:blip r:embed="rId3" cstate="print"/>
          <a:srcRect/>
          <a:stretch>
            <a:fillRect/>
          </a:stretch>
        </p:blipFill>
        <p:spPr bwMode="auto">
          <a:xfrm>
            <a:off x="4221255" y="3200400"/>
            <a:ext cx="4922745" cy="3657600"/>
          </a:xfrm>
          <a:prstGeom prst="rect">
            <a:avLst/>
          </a:prstGeom>
          <a:noFill/>
          <a:ln w="9525">
            <a:noFill/>
            <a:miter lim="800000"/>
            <a:headEnd/>
            <a:tailEnd/>
          </a:ln>
        </p:spPr>
      </p:pic>
      <p:sp>
        <p:nvSpPr>
          <p:cNvPr id="4" name="TextBox 3"/>
          <p:cNvSpPr txBox="1"/>
          <p:nvPr/>
        </p:nvSpPr>
        <p:spPr>
          <a:xfrm>
            <a:off x="3962400" y="3048000"/>
            <a:ext cx="914400" cy="92333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b="1" dirty="0" smtClean="0">
                <a:latin typeface="Aharoni" pitchFamily="2" charset="-79"/>
                <a:cs typeface="Aharoni" pitchFamily="2" charset="-79"/>
              </a:rPr>
              <a:t>CLIP</a:t>
            </a:r>
            <a:br>
              <a:rPr lang="en-US" b="1" dirty="0" smtClean="0">
                <a:latin typeface="Aharoni" pitchFamily="2" charset="-79"/>
                <a:cs typeface="Aharoni" pitchFamily="2" charset="-79"/>
              </a:rPr>
            </a:br>
            <a:r>
              <a:rPr lang="en-US" b="1" dirty="0" smtClean="0">
                <a:latin typeface="Aharoni" pitchFamily="2" charset="-79"/>
                <a:cs typeface="Aharoni" pitchFamily="2" charset="-79"/>
              </a:rPr>
              <a:t>ZIP</a:t>
            </a:r>
          </a:p>
          <a:p>
            <a:pPr algn="ctr"/>
            <a:r>
              <a:rPr lang="en-US" b="1" dirty="0" smtClean="0">
                <a:latin typeface="Aharoni" pitchFamily="2" charset="-79"/>
                <a:cs typeface="Aharoni" pitchFamily="2" charset="-79"/>
              </a:rPr>
              <a:t>SHIP</a:t>
            </a:r>
            <a:endParaRPr lang="en-US" b="1" dirty="0">
              <a:latin typeface="Aharoni" pitchFamily="2" charset="-79"/>
              <a:cs typeface="Aharoni" pitchFamily="2" charset="-79"/>
            </a:endParaRPr>
          </a:p>
        </p:txBody>
      </p:sp>
      <p:cxnSp>
        <p:nvCxnSpPr>
          <p:cNvPr id="7" name="Straight Arrow Connector 6"/>
          <p:cNvCxnSpPr>
            <a:stCxn id="4" idx="3"/>
          </p:cNvCxnSpPr>
          <p:nvPr/>
        </p:nvCxnSpPr>
        <p:spPr>
          <a:xfrm>
            <a:off x="4876800" y="3509665"/>
            <a:ext cx="1981200" cy="16719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3189" name="Picture 5" descr="http://www.gisday.com/graphics/heroes/greater-sudbury.jpg"/>
          <p:cNvPicPr>
            <a:picLocks noChangeAspect="1" noChangeArrowheads="1"/>
          </p:cNvPicPr>
          <p:nvPr/>
        </p:nvPicPr>
        <p:blipFill>
          <a:blip r:embed="rId4" cstate="print"/>
          <a:srcRect/>
          <a:stretch>
            <a:fillRect/>
          </a:stretch>
        </p:blipFill>
        <p:spPr bwMode="auto">
          <a:xfrm>
            <a:off x="5334000" y="762000"/>
            <a:ext cx="2895600" cy="2175412"/>
          </a:xfrm>
          <a:prstGeom prst="rect">
            <a:avLst/>
          </a:prstGeom>
          <a:noFill/>
        </p:spPr>
      </p:pic>
      <p:pic>
        <p:nvPicPr>
          <p:cNvPr id="93191" name="Picture 7" descr="See full size image"/>
          <p:cNvPicPr>
            <a:picLocks noChangeAspect="1" noChangeArrowheads="1"/>
          </p:cNvPicPr>
          <p:nvPr/>
        </p:nvPicPr>
        <p:blipFill>
          <a:blip r:embed="rId5" cstate="print"/>
          <a:srcRect/>
          <a:stretch>
            <a:fillRect/>
          </a:stretch>
        </p:blipFill>
        <p:spPr bwMode="auto">
          <a:xfrm>
            <a:off x="1371600" y="5334000"/>
            <a:ext cx="1200150" cy="8001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5"/>
          <p:cNvSpPr>
            <a:spLocks noGrp="1"/>
          </p:cNvSpPr>
          <p:nvPr>
            <p:ph type="dt" sz="quarter" idx="10"/>
          </p:nvPr>
        </p:nvSpPr>
        <p:spPr/>
        <p:txBody>
          <a:bodyPr/>
          <a:lstStyle/>
          <a:p>
            <a:pPr>
              <a:defRPr/>
            </a:pPr>
            <a:fld id="{C79E4F7A-A7DA-4869-97E5-3EC1D9CB9021}" type="datetime1">
              <a:rPr lang="zh-CN" altLang="en-US"/>
              <a:pPr>
                <a:defRPr/>
              </a:pPr>
              <a:t>2010/5/18</a:t>
            </a:fld>
            <a:endParaRPr lang="zh-CN"/>
          </a:p>
        </p:txBody>
      </p:sp>
      <p:sp>
        <p:nvSpPr>
          <p:cNvPr id="5" name="Footer Placeholder 6"/>
          <p:cNvSpPr>
            <a:spLocks noGrp="1"/>
          </p:cNvSpPr>
          <p:nvPr>
            <p:ph type="ftr" sz="quarter" idx="11"/>
          </p:nvPr>
        </p:nvSpPr>
        <p:spPr/>
        <p:txBody>
          <a:bodyPr/>
          <a:lstStyle/>
          <a:p>
            <a:pPr>
              <a:defRPr/>
            </a:pPr>
            <a:r>
              <a:rPr lang="en-US" altLang="zh-CN" smtClean="0"/>
              <a:t>AWRA</a:t>
            </a:r>
            <a:endParaRPr lang="zh-CN" dirty="0"/>
          </a:p>
        </p:txBody>
      </p:sp>
      <p:sp>
        <p:nvSpPr>
          <p:cNvPr id="6" name="Slide Number Placeholder 7"/>
          <p:cNvSpPr>
            <a:spLocks noGrp="1"/>
          </p:cNvSpPr>
          <p:nvPr>
            <p:ph type="sldNum" sz="quarter" idx="12"/>
          </p:nvPr>
        </p:nvSpPr>
        <p:spPr/>
        <p:txBody>
          <a:bodyPr/>
          <a:lstStyle/>
          <a:p>
            <a:pPr>
              <a:defRPr/>
            </a:pPr>
            <a:fld id="{5A85FD2C-A945-4801-AF89-D2A5E8495775}" type="slidenum">
              <a:rPr lang="en-US"/>
              <a:pPr>
                <a:defRPr/>
              </a:pPr>
              <a:t>31</a:t>
            </a:fld>
            <a:endParaRPr lang="en-US"/>
          </a:p>
        </p:txBody>
      </p:sp>
      <p:sp>
        <p:nvSpPr>
          <p:cNvPr id="32773" name="Rectangle 2"/>
          <p:cNvSpPr>
            <a:spLocks noGrp="1" noChangeArrowheads="1"/>
          </p:cNvSpPr>
          <p:nvPr>
            <p:ph type="title"/>
          </p:nvPr>
        </p:nvSpPr>
        <p:spPr>
          <a:xfrm>
            <a:off x="0" y="228600"/>
            <a:ext cx="9144000" cy="504825"/>
          </a:xfrm>
        </p:spPr>
        <p:txBody>
          <a:bodyPr>
            <a:noAutofit/>
          </a:bodyPr>
          <a:lstStyle/>
          <a:p>
            <a:pPr eaLnBrk="1" hangingPunct="1"/>
            <a:r>
              <a:rPr lang="en-US" altLang="zh-CN" sz="3200" dirty="0" smtClean="0">
                <a:latin typeface="Tahoma" pitchFamily="34" charset="0"/>
                <a:ea typeface="宋体" pitchFamily="2" charset="-122"/>
              </a:rPr>
              <a:t>OLAP Data Cube Reanalysis and visualization:</a:t>
            </a:r>
            <a:endParaRPr lang="zh-CN" sz="3600" dirty="0" smtClean="0"/>
          </a:p>
        </p:txBody>
      </p:sp>
      <p:pic>
        <p:nvPicPr>
          <p:cNvPr id="7" name="Picture 6" descr="HydroAnalyzerInterface.jpg"/>
          <p:cNvPicPr preferRelativeResize="0">
            <a:picLocks/>
          </p:cNvPicPr>
          <p:nvPr/>
        </p:nvPicPr>
        <p:blipFill>
          <a:blip r:embed="rId2" cstate="print"/>
          <a:stretch>
            <a:fillRect/>
          </a:stretch>
        </p:blipFill>
        <p:spPr>
          <a:xfrm>
            <a:off x="214282" y="787382"/>
            <a:ext cx="8686800" cy="54864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70" name="Picture 6" descr="http://www.r-project.org/screenshots/RAqua-scrshot1.jpg"/>
          <p:cNvPicPr>
            <a:picLocks noChangeAspect="1" noChangeArrowheads="1"/>
          </p:cNvPicPr>
          <p:nvPr/>
        </p:nvPicPr>
        <p:blipFill>
          <a:blip r:embed="rId2" cstate="print"/>
          <a:srcRect t="2576"/>
          <a:stretch>
            <a:fillRect/>
          </a:stretch>
        </p:blipFill>
        <p:spPr bwMode="auto">
          <a:xfrm>
            <a:off x="0" y="914400"/>
            <a:ext cx="9144000" cy="5943600"/>
          </a:xfrm>
          <a:prstGeom prst="rect">
            <a:avLst/>
          </a:prstGeom>
          <a:noFill/>
        </p:spPr>
      </p:pic>
      <p:sp>
        <p:nvSpPr>
          <p:cNvPr id="3" name="Title 1"/>
          <p:cNvSpPr txBox="1">
            <a:spLocks/>
          </p:cNvSpPr>
          <p:nvPr/>
        </p:nvSpPr>
        <p:spPr>
          <a:xfrm>
            <a:off x="457200" y="152400"/>
            <a:ext cx="8229600" cy="563562"/>
          </a:xfrm>
          <a:prstGeom prst="rect">
            <a:avLst/>
          </a:prstGeom>
        </p:spPr>
        <p:txBody>
          <a:bodyPr vert="horz" lIns="91440" tIns="45720" rIns="91440" bIns="45720" rtlCol="0" anchor="ctr">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Integration with “R” Statistics Package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88068" name="Picture 4" descr="R logo"/>
          <p:cNvPicPr>
            <a:picLocks noChangeAspect="1" noChangeArrowheads="1"/>
          </p:cNvPicPr>
          <p:nvPr/>
        </p:nvPicPr>
        <p:blipFill>
          <a:blip r:embed="rId3" cstate="print"/>
          <a:srcRect/>
          <a:stretch>
            <a:fillRect/>
          </a:stretch>
        </p:blipFill>
        <p:spPr bwMode="auto">
          <a:xfrm>
            <a:off x="0" y="0"/>
            <a:ext cx="952500" cy="7239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Integrated toolbox and </a:t>
            </a:r>
            <a:r>
              <a:rPr lang="en-US" dirty="0" err="1" smtClean="0"/>
              <a:t>ModelBuilder</a:t>
            </a:r>
            <a:endParaRPr lang="en-US" dirty="0"/>
          </a:p>
        </p:txBody>
      </p:sp>
      <p:pic>
        <p:nvPicPr>
          <p:cNvPr id="6" name="Content Placeholder 5" descr="Dan_Final_ModelBuilder.jpg"/>
          <p:cNvPicPr>
            <a:picLocks noGrp="1" noChangeAspect="1"/>
          </p:cNvPicPr>
          <p:nvPr>
            <p:ph idx="1"/>
          </p:nvPr>
        </p:nvPicPr>
        <p:blipFill>
          <a:blip r:embed="rId2" cstate="print"/>
          <a:stretch>
            <a:fillRect/>
          </a:stretch>
        </p:blipFill>
        <p:spPr>
          <a:xfrm>
            <a:off x="-6568" y="838200"/>
            <a:ext cx="9150568" cy="5528468"/>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0" y="0"/>
            <a:ext cx="9144000" cy="1143000"/>
          </a:xfrm>
        </p:spPr>
        <p:txBody>
          <a:bodyPr>
            <a:normAutofit fontScale="90000"/>
          </a:bodyPr>
          <a:lstStyle/>
          <a:p>
            <a:r>
              <a:rPr lang="en-US" dirty="0" smtClean="0"/>
              <a:t>Integrated </a:t>
            </a:r>
            <a:r>
              <a:rPr lang="en-US" dirty="0" smtClean="0"/>
              <a:t>Time Series Modeling + GIS Environment</a:t>
            </a:r>
          </a:p>
        </p:txBody>
      </p:sp>
      <p:sp>
        <p:nvSpPr>
          <p:cNvPr id="60419" name="Slide Number Placeholder 3"/>
          <p:cNvSpPr>
            <a:spLocks noGrp="1"/>
          </p:cNvSpPr>
          <p:nvPr>
            <p:ph type="sldNum" sz="quarter" idx="10"/>
          </p:nvPr>
        </p:nvSpPr>
        <p:spPr bwMode="auto">
          <a:xfrm>
            <a:off x="3984625" y="6362700"/>
            <a:ext cx="1092200" cy="457200"/>
          </a:xfrm>
          <a:noFill/>
          <a:ln>
            <a:miter lim="800000"/>
            <a:headEnd/>
            <a:tailEnd/>
          </a:ln>
        </p:spPr>
        <p:txBody>
          <a:bodyPr vert="horz" wrap="square" lIns="91440" tIns="45720" rIns="91440" bIns="45720" numCol="1" anchor="t" anchorCtr="0" compatLnSpc="1">
            <a:prstTxWarp prst="textNoShape">
              <a:avLst/>
            </a:prstTxWarp>
          </a:bodyPr>
          <a:lstStyle/>
          <a:p>
            <a:fld id="{D6BF6E56-DDB0-4309-BAA0-5A7297CAA40C}" type="slidenum">
              <a:rPr lang="en-US">
                <a:latin typeface="Arial" charset="0"/>
                <a:cs typeface="Arial" charset="0"/>
              </a:rPr>
              <a:pPr/>
              <a:t>34</a:t>
            </a:fld>
            <a:r>
              <a:rPr lang="en-US">
                <a:latin typeface="Arial" charset="0"/>
                <a:cs typeface="Arial" charset="0"/>
              </a:rPr>
              <a:t> of 29</a:t>
            </a:r>
          </a:p>
        </p:txBody>
      </p:sp>
      <p:pic>
        <p:nvPicPr>
          <p:cNvPr id="60420" name="Picture 2"/>
          <p:cNvPicPr>
            <a:picLocks noChangeAspect="1" noChangeArrowheads="1"/>
          </p:cNvPicPr>
          <p:nvPr/>
        </p:nvPicPr>
        <p:blipFill>
          <a:blip r:embed="rId3" cstate="print"/>
          <a:srcRect/>
          <a:stretch>
            <a:fillRect/>
          </a:stretch>
        </p:blipFill>
        <p:spPr bwMode="auto">
          <a:xfrm>
            <a:off x="0" y="1143000"/>
            <a:ext cx="9144000" cy="5715000"/>
          </a:xfrm>
          <a:prstGeom prst="rect">
            <a:avLst/>
          </a:prstGeom>
          <a:noFill/>
          <a:ln w="9525">
            <a:noFill/>
            <a:miter lim="800000"/>
            <a:headEnd/>
            <a:tailEnd/>
          </a:ln>
        </p:spPr>
      </p:pic>
      <p:pic>
        <p:nvPicPr>
          <p:cNvPr id="60421" name="Picture 6" descr="greenville_streets.gif"/>
          <p:cNvPicPr>
            <a:picLocks noChangeAspect="1"/>
          </p:cNvPicPr>
          <p:nvPr/>
        </p:nvPicPr>
        <p:blipFill>
          <a:blip r:embed="rId4" cstate="print"/>
          <a:srcRect/>
          <a:stretch>
            <a:fillRect/>
          </a:stretch>
        </p:blipFill>
        <p:spPr bwMode="auto">
          <a:xfrm>
            <a:off x="2286000" y="1666875"/>
            <a:ext cx="6451600" cy="4984750"/>
          </a:xfrm>
          <a:prstGeom prst="rect">
            <a:avLst/>
          </a:prstGeom>
          <a:noFill/>
          <a:ln w="9525">
            <a:noFill/>
            <a:miter lim="800000"/>
            <a:headEnd/>
            <a:tailEnd/>
          </a:ln>
        </p:spPr>
      </p:pic>
      <p:pic>
        <p:nvPicPr>
          <p:cNvPr id="60422" name="Picture 2"/>
          <p:cNvPicPr>
            <a:picLocks noChangeAspect="1" noChangeArrowheads="1"/>
          </p:cNvPicPr>
          <p:nvPr/>
        </p:nvPicPr>
        <p:blipFill>
          <a:blip r:embed="rId5" cstate="print"/>
          <a:srcRect/>
          <a:stretch>
            <a:fillRect/>
          </a:stretch>
        </p:blipFill>
        <p:spPr bwMode="auto">
          <a:xfrm>
            <a:off x="0" y="1143000"/>
            <a:ext cx="6340348" cy="3962400"/>
          </a:xfrm>
          <a:prstGeom prst="rect">
            <a:avLst/>
          </a:prstGeom>
          <a:noFill/>
          <a:ln w="9525">
            <a:noFill/>
            <a:miter lim="800000"/>
            <a:headEnd/>
            <a:tailEnd/>
          </a:ln>
        </p:spPr>
      </p:pic>
      <p:sp>
        <p:nvSpPr>
          <p:cNvPr id="9" name="TextBox 8"/>
          <p:cNvSpPr txBox="1"/>
          <p:nvPr/>
        </p:nvSpPr>
        <p:spPr>
          <a:xfrm>
            <a:off x="6478588" y="6550025"/>
            <a:ext cx="2665412" cy="307975"/>
          </a:xfrm>
          <a:prstGeom prst="rect">
            <a:avLst/>
          </a:prstGeom>
          <a:noFill/>
        </p:spPr>
        <p:txBody>
          <a:bodyPr wrap="none">
            <a:spAutoFit/>
          </a:bodyPr>
          <a:lstStyle/>
          <a:p>
            <a:pPr>
              <a:defRPr/>
            </a:pPr>
            <a:r>
              <a:rPr lang="en-US" sz="1400" dirty="0">
                <a:solidFill>
                  <a:schemeClr val="bg1">
                    <a:lumMod val="50000"/>
                  </a:schemeClr>
                </a:solidFill>
              </a:rPr>
              <a:t>NOAA Coastal Services Center</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8600" y="2209800"/>
            <a:ext cx="8763000" cy="1847850"/>
          </a:xfrm>
        </p:spPr>
        <p:txBody>
          <a:bodyPr>
            <a:normAutofit/>
          </a:bodyPr>
          <a:lstStyle/>
          <a:p>
            <a:r>
              <a:rPr lang="en-US" sz="3600" b="1" dirty="0" smtClean="0"/>
              <a:t>HydroDesktop: A </a:t>
            </a:r>
            <a:r>
              <a:rPr lang="en-US" sz="3600" b="1" dirty="0" smtClean="0"/>
              <a:t>Key Component of th</a:t>
            </a:r>
            <a:r>
              <a:rPr lang="en-US" sz="3600" b="1" dirty="0" smtClean="0"/>
              <a:t>e CUAHSI/CZO HIS </a:t>
            </a:r>
            <a:r>
              <a:rPr lang="en-US" sz="3600" b="1" dirty="0" smtClean="0"/>
              <a:t>for </a:t>
            </a:r>
            <a:r>
              <a:rPr lang="en-US" sz="3600" b="1" dirty="0" smtClean="0"/>
              <a:t>Hydrologic Data Discovery, Visualization, and Analysis</a:t>
            </a:r>
            <a:endParaRPr lang="en-US" sz="3600" dirty="0"/>
          </a:p>
        </p:txBody>
      </p:sp>
      <p:sp>
        <p:nvSpPr>
          <p:cNvPr id="6" name="Subtitle 5"/>
          <p:cNvSpPr>
            <a:spLocks noGrp="1"/>
          </p:cNvSpPr>
          <p:nvPr>
            <p:ph type="subTitle" idx="1"/>
          </p:nvPr>
        </p:nvSpPr>
        <p:spPr>
          <a:xfrm>
            <a:off x="1409700" y="4267200"/>
            <a:ext cx="6400800" cy="1447800"/>
          </a:xfrm>
        </p:spPr>
        <p:txBody>
          <a:bodyPr>
            <a:normAutofit/>
          </a:bodyPr>
          <a:lstStyle/>
          <a:p>
            <a:r>
              <a:rPr lang="en-US" sz="2800" dirty="0" smtClean="0"/>
              <a:t>Daniel P. Ames, Ph.D. P.E.</a:t>
            </a:r>
          </a:p>
          <a:p>
            <a:r>
              <a:rPr lang="en-US" sz="2800" dirty="0" smtClean="0"/>
              <a:t>Idaho State University</a:t>
            </a:r>
          </a:p>
          <a:p>
            <a:r>
              <a:rPr lang="en-US" sz="1800" dirty="0" smtClean="0"/>
              <a:t>With Jiří </a:t>
            </a:r>
            <a:r>
              <a:rPr lang="en-US" sz="1800" dirty="0" err="1" smtClean="0"/>
              <a:t>Kadlec</a:t>
            </a:r>
            <a:r>
              <a:rPr lang="en-US" sz="1800" dirty="0" smtClean="0"/>
              <a:t>, Jeff </a:t>
            </a:r>
            <a:r>
              <a:rPr lang="en-US" sz="1800" dirty="0" err="1" smtClean="0"/>
              <a:t>Horsburgh</a:t>
            </a:r>
            <a:r>
              <a:rPr lang="en-US" sz="1800" dirty="0" smtClean="0"/>
              <a:t>, Yang Cao, and many others… </a:t>
            </a:r>
            <a:endParaRPr lang="en-US" sz="2400" dirty="0" smtClean="0"/>
          </a:p>
          <a:p>
            <a:endParaRPr lang="en-US" sz="2400" dirty="0" smtClean="0"/>
          </a:p>
          <a:p>
            <a:endParaRPr lang="en-US" sz="2200" i="1" dirty="0" smtClean="0">
              <a:solidFill>
                <a:schemeClr val="tx1"/>
              </a:solidFill>
            </a:endParaRPr>
          </a:p>
          <a:p>
            <a:endParaRPr lang="en-US" sz="2200" i="1" dirty="0" smtClean="0">
              <a:solidFill>
                <a:schemeClr val="tx1"/>
              </a:solidFill>
            </a:endParaRPr>
          </a:p>
          <a:p>
            <a:endParaRPr lang="en-US" sz="2200" i="1" dirty="0" smtClean="0">
              <a:solidFill>
                <a:schemeClr val="tx1"/>
              </a:solidFill>
            </a:endParaRPr>
          </a:p>
        </p:txBody>
      </p:sp>
      <p:pic>
        <p:nvPicPr>
          <p:cNvPr id="9" name="Picture 8" descr="geospatial software lab.jpg"/>
          <p:cNvPicPr>
            <a:picLocks noChangeAspect="1"/>
          </p:cNvPicPr>
          <p:nvPr/>
        </p:nvPicPr>
        <p:blipFill>
          <a:blip r:embed="rId2" cstate="print"/>
          <a:srcRect/>
          <a:stretch>
            <a:fillRect/>
          </a:stretch>
        </p:blipFill>
        <p:spPr bwMode="auto">
          <a:xfrm>
            <a:off x="3002927" y="5638800"/>
            <a:ext cx="3214346" cy="990600"/>
          </a:xfrm>
          <a:prstGeom prst="rect">
            <a:avLst/>
          </a:prstGeom>
          <a:noFill/>
          <a:ln w="9525">
            <a:noFill/>
            <a:miter lim="800000"/>
            <a:headEnd/>
            <a:tailEnd/>
          </a:ln>
        </p:spPr>
      </p:pic>
      <p:pic>
        <p:nvPicPr>
          <p:cNvPr id="48130" name="Picture 2" descr="http://download.codeplex.com/Project/Download/FileDownload.aspx?ProjectName=hydrodesktop&amp;DownloadId=97166&amp;Build=16429"/>
          <p:cNvPicPr>
            <a:picLocks noChangeAspect="1" noChangeArrowheads="1"/>
          </p:cNvPicPr>
          <p:nvPr/>
        </p:nvPicPr>
        <p:blipFill>
          <a:blip r:embed="rId3" cstate="print"/>
          <a:srcRect/>
          <a:stretch>
            <a:fillRect/>
          </a:stretch>
        </p:blipFill>
        <p:spPr bwMode="auto">
          <a:xfrm>
            <a:off x="977134" y="762000"/>
            <a:ext cx="7265932" cy="1219200"/>
          </a:xfrm>
          <a:prstGeom prst="rect">
            <a:avLst/>
          </a:prstGeom>
          <a:noFill/>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9144000" cy="6858000"/>
            <a:chOff x="0" y="0"/>
            <a:chExt cx="9144000" cy="6858000"/>
          </a:xfrm>
        </p:grpSpPr>
        <p:pic>
          <p:nvPicPr>
            <p:cNvPr id="2" name="Picture 1" descr="C:\Users\jeff\Desktop\HIS Desktop\HISDesktopHighLevelDesign.jpg"/>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2209800"/>
              <a:ext cx="24384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pic>
        <p:nvPicPr>
          <p:cNvPr id="6" name="Picture 2" descr="http://download.codeplex.com/Project/Download/FileDownload.aspx?ProjectName=hydrodesktop&amp;DownloadId=97166&amp;Build=16429"/>
          <p:cNvPicPr>
            <a:picLocks noChangeAspect="1" noChangeArrowheads="1"/>
          </p:cNvPicPr>
          <p:nvPr/>
        </p:nvPicPr>
        <p:blipFill>
          <a:blip r:embed="rId4" cstate="print"/>
          <a:srcRect/>
          <a:stretch>
            <a:fillRect/>
          </a:stretch>
        </p:blipFill>
        <p:spPr bwMode="auto">
          <a:xfrm>
            <a:off x="63877" y="2326575"/>
            <a:ext cx="2270611" cy="381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p:cNvGrpSpPr/>
          <p:nvPr/>
        </p:nvGrpSpPr>
        <p:grpSpPr>
          <a:xfrm>
            <a:off x="762000" y="4114800"/>
            <a:ext cx="7696200" cy="2362200"/>
            <a:chOff x="762000" y="4038600"/>
            <a:chExt cx="7696200" cy="2362200"/>
          </a:xfrm>
        </p:grpSpPr>
        <p:sp>
          <p:nvSpPr>
            <p:cNvPr id="42" name="Rectangle 41"/>
            <p:cNvSpPr/>
            <p:nvPr/>
          </p:nvSpPr>
          <p:spPr>
            <a:xfrm>
              <a:off x="762000" y="4038600"/>
              <a:ext cx="7696200" cy="2362200"/>
            </a:xfrm>
            <a:prstGeom prst="rect">
              <a:avLst/>
            </a:prstGeom>
            <a:solidFill>
              <a:schemeClr val="accent1">
                <a:lumMod val="20000"/>
                <a:lumOff val="80000"/>
              </a:schemeClr>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048000" y="5943600"/>
              <a:ext cx="3048000" cy="369332"/>
            </a:xfrm>
            <a:prstGeom prst="rect">
              <a:avLst/>
            </a:prstGeom>
            <a:noFill/>
          </p:spPr>
          <p:txBody>
            <a:bodyPr wrap="square" rtlCol="0">
              <a:spAutoFit/>
            </a:bodyPr>
            <a:lstStyle/>
            <a:p>
              <a:pPr algn="ctr"/>
              <a:r>
                <a:rPr lang="en-US" dirty="0" smtClean="0"/>
                <a:t>CZO Servers</a:t>
              </a:r>
              <a:endParaRPr lang="en-US" dirty="0"/>
            </a:p>
          </p:txBody>
        </p:sp>
        <p:grpSp>
          <p:nvGrpSpPr>
            <p:cNvPr id="3" name="Group 57"/>
            <p:cNvGrpSpPr/>
            <p:nvPr/>
          </p:nvGrpSpPr>
          <p:grpSpPr>
            <a:xfrm>
              <a:off x="1066800" y="5029200"/>
              <a:ext cx="7162800" cy="762000"/>
              <a:chOff x="1066800" y="5029200"/>
              <a:chExt cx="7162800" cy="762000"/>
            </a:xfrm>
          </p:grpSpPr>
          <p:sp>
            <p:nvSpPr>
              <p:cNvPr id="44" name="Can 43"/>
              <p:cNvSpPr/>
              <p:nvPr/>
            </p:nvSpPr>
            <p:spPr>
              <a:xfrm>
                <a:off x="106680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Boulder</a:t>
                </a:r>
                <a:endParaRPr lang="en-US" sz="1600" dirty="0">
                  <a:solidFill>
                    <a:prstClr val="black"/>
                  </a:solidFill>
                </a:endParaRPr>
              </a:p>
            </p:txBody>
          </p:sp>
          <p:sp>
            <p:nvSpPr>
              <p:cNvPr id="50" name="Can 49"/>
              <p:cNvSpPr/>
              <p:nvPr/>
            </p:nvSpPr>
            <p:spPr>
              <a:xfrm>
                <a:off x="230124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Shale</a:t>
                </a:r>
                <a:endParaRPr lang="en-US" sz="1600" dirty="0">
                  <a:solidFill>
                    <a:prstClr val="black"/>
                  </a:solidFill>
                </a:endParaRPr>
              </a:p>
            </p:txBody>
          </p:sp>
          <p:sp>
            <p:nvSpPr>
              <p:cNvPr id="52" name="Can 51"/>
              <p:cNvSpPr/>
              <p:nvPr/>
            </p:nvSpPr>
            <p:spPr>
              <a:xfrm>
                <a:off x="353568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Sierra</a:t>
                </a:r>
                <a:endParaRPr lang="en-US" sz="1600" dirty="0">
                  <a:solidFill>
                    <a:prstClr val="black"/>
                  </a:solidFill>
                </a:endParaRPr>
              </a:p>
            </p:txBody>
          </p:sp>
          <p:sp>
            <p:nvSpPr>
              <p:cNvPr id="54" name="Can 53"/>
              <p:cNvSpPr/>
              <p:nvPr/>
            </p:nvSpPr>
            <p:spPr>
              <a:xfrm>
                <a:off x="477012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smtClean="0">
                    <a:solidFill>
                      <a:prstClr val="black"/>
                    </a:solidFill>
                  </a:rPr>
                  <a:t>Luquillo</a:t>
                </a:r>
                <a:endParaRPr lang="en-US" sz="1600" dirty="0">
                  <a:solidFill>
                    <a:prstClr val="black"/>
                  </a:solidFill>
                </a:endParaRPr>
              </a:p>
            </p:txBody>
          </p:sp>
          <p:sp>
            <p:nvSpPr>
              <p:cNvPr id="55" name="Can 54"/>
              <p:cNvSpPr/>
              <p:nvPr/>
            </p:nvSpPr>
            <p:spPr>
              <a:xfrm>
                <a:off x="600456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Jemez</a:t>
                </a:r>
                <a:endParaRPr lang="en-US" sz="1600" dirty="0">
                  <a:solidFill>
                    <a:prstClr val="black"/>
                  </a:solidFill>
                </a:endParaRPr>
              </a:p>
            </p:txBody>
          </p:sp>
          <p:sp>
            <p:nvSpPr>
              <p:cNvPr id="56" name="Can 55"/>
              <p:cNvSpPr/>
              <p:nvPr/>
            </p:nvSpPr>
            <p:spPr>
              <a:xfrm>
                <a:off x="723900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Christina</a:t>
                </a:r>
                <a:endParaRPr lang="en-US" sz="1600" dirty="0">
                  <a:solidFill>
                    <a:prstClr val="black"/>
                  </a:solidFill>
                </a:endParaRPr>
              </a:p>
            </p:txBody>
          </p:sp>
        </p:grpSp>
        <p:sp>
          <p:nvSpPr>
            <p:cNvPr id="57" name="Rectangle 56"/>
            <p:cNvSpPr/>
            <p:nvPr/>
          </p:nvSpPr>
          <p:spPr>
            <a:xfrm>
              <a:off x="1219200" y="4191000"/>
              <a:ext cx="6781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Standardized web based display</a:t>
              </a:r>
              <a:endParaRPr lang="en-US" sz="2800" dirty="0"/>
            </a:p>
          </p:txBody>
        </p:sp>
      </p:grpSp>
      <p:pic>
        <p:nvPicPr>
          <p:cNvPr id="59" name="Picture 3"/>
          <p:cNvPicPr>
            <a:picLocks noChangeAspect="1" noChangeArrowheads="1"/>
          </p:cNvPicPr>
          <p:nvPr/>
        </p:nvPicPr>
        <p:blipFill>
          <a:blip r:embed="rId2" cstate="print"/>
          <a:srcRect/>
          <a:stretch>
            <a:fillRect/>
          </a:stretch>
        </p:blipFill>
        <p:spPr bwMode="auto">
          <a:xfrm>
            <a:off x="5501640" y="1523999"/>
            <a:ext cx="2716329" cy="2018233"/>
          </a:xfrm>
          <a:prstGeom prst="rect">
            <a:avLst/>
          </a:prstGeom>
          <a:noFill/>
          <a:ln w="9525">
            <a:noFill/>
            <a:miter lim="800000"/>
            <a:headEnd/>
            <a:tailEnd/>
          </a:ln>
        </p:spPr>
      </p:pic>
      <p:sp>
        <p:nvSpPr>
          <p:cNvPr id="61" name="Rectangle 60"/>
          <p:cNvSpPr/>
          <p:nvPr/>
        </p:nvSpPr>
        <p:spPr>
          <a:xfrm>
            <a:off x="960120" y="1158240"/>
            <a:ext cx="3185160" cy="2423160"/>
          </a:xfrm>
          <a:prstGeom prst="rect">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a:ea typeface="+mn-ea"/>
              <a:cs typeface="+mn-cs"/>
            </a:endParaRPr>
          </a:p>
        </p:txBody>
      </p:sp>
      <p:sp>
        <p:nvSpPr>
          <p:cNvPr id="62" name="AutoShape 130"/>
          <p:cNvSpPr>
            <a:spLocks noChangeArrowheads="1"/>
          </p:cNvSpPr>
          <p:nvPr/>
        </p:nvSpPr>
        <p:spPr bwMode="auto">
          <a:xfrm>
            <a:off x="1157183" y="1508759"/>
            <a:ext cx="1229635" cy="960121"/>
          </a:xfrm>
          <a:prstGeom prst="flowChartMagneticDisk">
            <a:avLst/>
          </a:prstGeom>
          <a:solidFill>
            <a:srgbClr val="FFFFCC"/>
          </a:solidFill>
          <a:ln w="25400">
            <a:solidFill>
              <a:srgbClr val="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pic>
        <p:nvPicPr>
          <p:cNvPr id="63" name="Picture 42"/>
          <p:cNvPicPr>
            <a:picLocks noChangeAspect="1" noChangeArrowheads="1"/>
          </p:cNvPicPr>
          <p:nvPr/>
        </p:nvPicPr>
        <p:blipFill>
          <a:blip r:embed="rId3" cstate="print"/>
          <a:srcRect/>
          <a:stretch>
            <a:fillRect/>
          </a:stretch>
        </p:blipFill>
        <p:spPr bwMode="auto">
          <a:xfrm>
            <a:off x="1291412" y="2695855"/>
            <a:ext cx="961177" cy="520035"/>
          </a:xfrm>
          <a:prstGeom prst="rect">
            <a:avLst/>
          </a:prstGeom>
          <a:noFill/>
          <a:ln w="9525">
            <a:noFill/>
            <a:miter lim="800000"/>
            <a:headEnd/>
            <a:tailEnd/>
          </a:ln>
        </p:spPr>
      </p:pic>
      <p:sp>
        <p:nvSpPr>
          <p:cNvPr id="64" name="Rectangle 158"/>
          <p:cNvSpPr>
            <a:spLocks noChangeArrowheads="1"/>
          </p:cNvSpPr>
          <p:nvPr/>
        </p:nvSpPr>
        <p:spPr bwMode="auto">
          <a:xfrm>
            <a:off x="1035263" y="3276599"/>
            <a:ext cx="1291653" cy="413881"/>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Harvester</a:t>
            </a:r>
          </a:p>
        </p:txBody>
      </p:sp>
      <p:sp>
        <p:nvSpPr>
          <p:cNvPr id="67" name="Rectangle 162"/>
          <p:cNvSpPr>
            <a:spLocks noChangeArrowheads="1"/>
          </p:cNvSpPr>
          <p:nvPr/>
        </p:nvSpPr>
        <p:spPr bwMode="auto">
          <a:xfrm>
            <a:off x="1748464" y="1158240"/>
            <a:ext cx="1531188" cy="369332"/>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rgbClr val="000000"/>
                </a:solidFill>
                <a:effectLst/>
                <a:uLnTx/>
                <a:uFillTx/>
              </a:rPr>
              <a:t>CZO Central</a:t>
            </a:r>
            <a:endParaRPr kumimoji="0" lang="en-US" b="1" i="0" u="none" strike="noStrike" kern="0" cap="none" spc="0" normalizeH="0" baseline="0" noProof="0" dirty="0">
              <a:ln>
                <a:noFill/>
              </a:ln>
              <a:solidFill>
                <a:srgbClr val="000000"/>
              </a:solidFill>
              <a:effectLst/>
              <a:uLnTx/>
              <a:uFillTx/>
            </a:endParaRPr>
          </a:p>
        </p:txBody>
      </p:sp>
      <p:sp>
        <p:nvSpPr>
          <p:cNvPr id="69" name="Rectangle 165"/>
          <p:cNvSpPr>
            <a:spLocks noChangeArrowheads="1"/>
          </p:cNvSpPr>
          <p:nvPr/>
        </p:nvSpPr>
        <p:spPr bwMode="auto">
          <a:xfrm>
            <a:off x="1251665" y="1917263"/>
            <a:ext cx="1040670" cy="307777"/>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000000"/>
                </a:solidFill>
              </a:rPr>
              <a:t>Data Store</a:t>
            </a:r>
            <a:endParaRPr kumimoji="0" lang="en-US" sz="1400" i="0" u="none" strike="noStrike" kern="0" cap="none" spc="0" normalizeH="0" baseline="0" noProof="0" dirty="0">
              <a:ln>
                <a:noFill/>
              </a:ln>
              <a:solidFill>
                <a:srgbClr val="000000"/>
              </a:solidFill>
              <a:effectLst/>
              <a:uLnTx/>
              <a:uFillTx/>
            </a:endParaRPr>
          </a:p>
        </p:txBody>
      </p:sp>
      <p:sp>
        <p:nvSpPr>
          <p:cNvPr id="70" name="Title 69"/>
          <p:cNvSpPr>
            <a:spLocks noGrp="1"/>
          </p:cNvSpPr>
          <p:nvPr>
            <p:ph type="title"/>
          </p:nvPr>
        </p:nvSpPr>
        <p:spPr>
          <a:xfrm>
            <a:off x="457200" y="-76200"/>
            <a:ext cx="8229600" cy="1143000"/>
          </a:xfrm>
        </p:spPr>
        <p:txBody>
          <a:bodyPr/>
          <a:lstStyle/>
          <a:p>
            <a:r>
              <a:rPr lang="en-US" dirty="0" smtClean="0"/>
              <a:t>CZO Data </a:t>
            </a:r>
            <a:r>
              <a:rPr lang="en-US" dirty="0" smtClean="0"/>
              <a:t>System Overview</a:t>
            </a:r>
            <a:endParaRPr lang="en-US" dirty="0"/>
          </a:p>
        </p:txBody>
      </p:sp>
      <p:cxnSp>
        <p:nvCxnSpPr>
          <p:cNvPr id="74" name="Straight Arrow Connector 73"/>
          <p:cNvCxnSpPr>
            <a:stCxn id="57" idx="0"/>
            <a:endCxn id="63" idx="2"/>
          </p:cNvCxnSpPr>
          <p:nvPr/>
        </p:nvCxnSpPr>
        <p:spPr>
          <a:xfrm rot="16200000" flipV="1">
            <a:off x="2665396" y="2322495"/>
            <a:ext cx="1051310" cy="28380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162"/>
          <p:cNvSpPr>
            <a:spLocks noChangeArrowheads="1"/>
          </p:cNvSpPr>
          <p:nvPr/>
        </p:nvSpPr>
        <p:spPr bwMode="auto">
          <a:xfrm>
            <a:off x="5892442" y="1127760"/>
            <a:ext cx="1999266" cy="369332"/>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rgbClr val="000000"/>
                </a:solidFill>
                <a:effectLst/>
                <a:uLnTx/>
                <a:uFillTx/>
              </a:rPr>
              <a:t>CZO </a:t>
            </a:r>
            <a:r>
              <a:rPr kumimoji="0" lang="en-US" b="1" i="0" u="none" strike="noStrike" kern="0" cap="none" spc="0" normalizeH="0" baseline="0" noProof="0" dirty="0" smtClean="0">
                <a:ln>
                  <a:noFill/>
                </a:ln>
                <a:solidFill>
                  <a:srgbClr val="000000"/>
                </a:solidFill>
                <a:effectLst/>
                <a:uLnTx/>
                <a:uFillTx/>
              </a:rPr>
              <a:t>HydroDesktop</a:t>
            </a:r>
            <a:endParaRPr kumimoji="0" lang="en-US" b="1" i="0" u="none" strike="noStrike" kern="0" cap="none" spc="0" normalizeH="0" baseline="0" noProof="0" dirty="0">
              <a:ln>
                <a:noFill/>
              </a:ln>
              <a:solidFill>
                <a:srgbClr val="000000"/>
              </a:solidFill>
              <a:effectLst/>
              <a:uLnTx/>
              <a:uFillTx/>
            </a:endParaRPr>
          </a:p>
        </p:txBody>
      </p:sp>
      <p:sp>
        <p:nvSpPr>
          <p:cNvPr id="79" name="Rectangle 8"/>
          <p:cNvSpPr>
            <a:spLocks noChangeArrowheads="1"/>
          </p:cNvSpPr>
          <p:nvPr/>
        </p:nvSpPr>
        <p:spPr bwMode="auto">
          <a:xfrm>
            <a:off x="2630779" y="1524000"/>
            <a:ext cx="1405534" cy="1493520"/>
          </a:xfrm>
          <a:prstGeom prst="rect">
            <a:avLst/>
          </a:prstGeom>
          <a:solidFill>
            <a:srgbClr val="DEFEE3"/>
          </a:solidFill>
          <a:ln w="9525">
            <a:solidFill>
              <a:srgbClr val="000000"/>
            </a:solidFill>
            <a:miter lim="800000"/>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80" name="Text Box 12"/>
          <p:cNvSpPr txBox="1">
            <a:spLocks noChangeArrowheads="1"/>
          </p:cNvSpPr>
          <p:nvPr/>
        </p:nvSpPr>
        <p:spPr bwMode="auto">
          <a:xfrm>
            <a:off x="2671867" y="1553239"/>
            <a:ext cx="1327864" cy="954107"/>
          </a:xfrm>
          <a:prstGeom prst="rect">
            <a:avLst/>
          </a:prstGeom>
          <a:noFill/>
          <a:ln w="9525">
            <a:noFill/>
            <a:miter lim="800000"/>
            <a:headEnd/>
            <a:tailEnd/>
          </a:ln>
        </p:spPr>
        <p:txBody>
          <a:bodyPr wrap="none">
            <a:spAutoFit/>
          </a:bodyPr>
          <a:lstStyle/>
          <a:p>
            <a:pPr fontAlgn="auto">
              <a:spcBef>
                <a:spcPts val="0"/>
              </a:spcBef>
              <a:spcAft>
                <a:spcPts val="0"/>
              </a:spcAft>
            </a:pPr>
            <a:r>
              <a:rPr lang="en-US" sz="1400" dirty="0" err="1">
                <a:solidFill>
                  <a:srgbClr val="0066FF"/>
                </a:solidFill>
                <a:latin typeface="Calibri"/>
              </a:rPr>
              <a:t>GetSites</a:t>
            </a:r>
            <a:endParaRPr lang="en-US" sz="1400" dirty="0">
              <a:solidFill>
                <a:srgbClr val="0066FF"/>
              </a:solidFill>
              <a:latin typeface="Calibri"/>
            </a:endParaRPr>
          </a:p>
          <a:p>
            <a:pPr fontAlgn="auto">
              <a:spcBef>
                <a:spcPts val="0"/>
              </a:spcBef>
              <a:spcAft>
                <a:spcPts val="0"/>
              </a:spcAft>
            </a:pPr>
            <a:r>
              <a:rPr lang="en-US" sz="1400" dirty="0" err="1">
                <a:solidFill>
                  <a:srgbClr val="0066FF"/>
                </a:solidFill>
                <a:latin typeface="Calibri"/>
              </a:rPr>
              <a:t>GetSiteInfo</a:t>
            </a:r>
            <a:endParaRPr lang="en-US" sz="1400" dirty="0">
              <a:solidFill>
                <a:srgbClr val="0066FF"/>
              </a:solidFill>
              <a:latin typeface="Calibri"/>
            </a:endParaRPr>
          </a:p>
          <a:p>
            <a:pPr fontAlgn="auto">
              <a:spcBef>
                <a:spcPts val="0"/>
              </a:spcBef>
              <a:spcAft>
                <a:spcPts val="0"/>
              </a:spcAft>
            </a:pPr>
            <a:r>
              <a:rPr lang="en-US" sz="1400" dirty="0" err="1">
                <a:solidFill>
                  <a:srgbClr val="0066FF"/>
                </a:solidFill>
                <a:latin typeface="Calibri"/>
              </a:rPr>
              <a:t>GetVariableInfo</a:t>
            </a:r>
            <a:endParaRPr lang="en-US" sz="1400" dirty="0">
              <a:solidFill>
                <a:srgbClr val="0066FF"/>
              </a:solidFill>
              <a:latin typeface="Calibri"/>
            </a:endParaRPr>
          </a:p>
          <a:p>
            <a:pPr fontAlgn="auto">
              <a:spcBef>
                <a:spcPts val="0"/>
              </a:spcBef>
              <a:spcAft>
                <a:spcPts val="0"/>
              </a:spcAft>
            </a:pPr>
            <a:r>
              <a:rPr lang="en-US" sz="1400" dirty="0" err="1">
                <a:solidFill>
                  <a:srgbClr val="0066FF"/>
                </a:solidFill>
                <a:latin typeface="Calibri"/>
              </a:rPr>
              <a:t>GetValues</a:t>
            </a:r>
            <a:endParaRPr lang="en-US" sz="1400" dirty="0">
              <a:solidFill>
                <a:srgbClr val="0066FF"/>
              </a:solidFill>
              <a:latin typeface="Calibri"/>
            </a:endParaRPr>
          </a:p>
        </p:txBody>
      </p:sp>
      <p:sp>
        <p:nvSpPr>
          <p:cNvPr id="82" name="Oval 13"/>
          <p:cNvSpPr>
            <a:spLocks noChangeArrowheads="1"/>
          </p:cNvSpPr>
          <p:nvPr/>
        </p:nvSpPr>
        <p:spPr bwMode="auto">
          <a:xfrm>
            <a:off x="2339240" y="1695994"/>
            <a:ext cx="110518" cy="95794"/>
          </a:xfrm>
          <a:prstGeom prst="ellipse">
            <a:avLst/>
          </a:prstGeom>
          <a:solidFill>
            <a:srgbClr val="DEFEE3"/>
          </a:solidFill>
          <a:ln w="9525">
            <a:solidFill>
              <a:srgbClr val="000000"/>
            </a:solidFill>
            <a:round/>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83" name="Oval 14"/>
          <p:cNvSpPr>
            <a:spLocks noChangeArrowheads="1"/>
          </p:cNvSpPr>
          <p:nvPr/>
        </p:nvSpPr>
        <p:spPr bwMode="auto">
          <a:xfrm>
            <a:off x="2339240" y="1887583"/>
            <a:ext cx="110518" cy="95794"/>
          </a:xfrm>
          <a:prstGeom prst="ellipse">
            <a:avLst/>
          </a:prstGeom>
          <a:solidFill>
            <a:srgbClr val="DEFEE3"/>
          </a:solidFill>
          <a:ln w="9525">
            <a:solidFill>
              <a:srgbClr val="000000"/>
            </a:solidFill>
            <a:round/>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85" name="Oval 15"/>
          <p:cNvSpPr>
            <a:spLocks noChangeArrowheads="1"/>
          </p:cNvSpPr>
          <p:nvPr/>
        </p:nvSpPr>
        <p:spPr bwMode="auto">
          <a:xfrm>
            <a:off x="2339240" y="2079172"/>
            <a:ext cx="110518" cy="95794"/>
          </a:xfrm>
          <a:prstGeom prst="ellipse">
            <a:avLst/>
          </a:prstGeom>
          <a:solidFill>
            <a:srgbClr val="DEFEE3"/>
          </a:solidFill>
          <a:ln w="9525">
            <a:solidFill>
              <a:srgbClr val="000000"/>
            </a:solidFill>
            <a:round/>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86" name="Text Box 16"/>
          <p:cNvSpPr txBox="1">
            <a:spLocks noChangeArrowheads="1"/>
          </p:cNvSpPr>
          <p:nvPr/>
        </p:nvSpPr>
        <p:spPr bwMode="auto">
          <a:xfrm>
            <a:off x="2584914" y="2473807"/>
            <a:ext cx="1481461" cy="452273"/>
          </a:xfrm>
          <a:prstGeom prst="rect">
            <a:avLst/>
          </a:prstGeom>
          <a:noFill/>
          <a:ln w="9525">
            <a:noFill/>
            <a:miter lim="800000"/>
            <a:headEnd/>
            <a:tailEnd/>
          </a:ln>
        </p:spPr>
        <p:txBody>
          <a:bodyPr>
            <a:spAutoFit/>
          </a:bodyPr>
          <a:lstStyle/>
          <a:p>
            <a:pPr algn="ctr" fontAlgn="auto">
              <a:spcBef>
                <a:spcPts val="0"/>
              </a:spcBef>
              <a:spcAft>
                <a:spcPts val="0"/>
              </a:spcAft>
            </a:pPr>
            <a:r>
              <a:rPr lang="en-US" sz="1400" b="1" dirty="0">
                <a:solidFill>
                  <a:srgbClr val="000000"/>
                </a:solidFill>
                <a:latin typeface="Calibri"/>
              </a:rPr>
              <a:t>WaterOneFlow</a:t>
            </a:r>
          </a:p>
          <a:p>
            <a:pPr algn="ctr" fontAlgn="auto">
              <a:spcBef>
                <a:spcPts val="0"/>
              </a:spcBef>
              <a:spcAft>
                <a:spcPts val="0"/>
              </a:spcAft>
            </a:pPr>
            <a:r>
              <a:rPr lang="en-US" sz="1400" b="1" dirty="0">
                <a:solidFill>
                  <a:srgbClr val="000000"/>
                </a:solidFill>
                <a:latin typeface="Calibri"/>
              </a:rPr>
              <a:t>Web Service</a:t>
            </a:r>
          </a:p>
        </p:txBody>
      </p:sp>
      <p:sp>
        <p:nvSpPr>
          <p:cNvPr id="88" name="AutoShape 30"/>
          <p:cNvSpPr>
            <a:spLocks noChangeArrowheads="1"/>
          </p:cNvSpPr>
          <p:nvPr/>
        </p:nvSpPr>
        <p:spPr bwMode="auto">
          <a:xfrm>
            <a:off x="4395256" y="1706880"/>
            <a:ext cx="884149" cy="337048"/>
          </a:xfrm>
          <a:prstGeom prst="foldedCorner">
            <a:avLst>
              <a:gd name="adj" fmla="val 12500"/>
            </a:avLst>
          </a:prstGeom>
          <a:solidFill>
            <a:srgbClr val="BBE0E3"/>
          </a:solidFill>
          <a:ln w="9525">
            <a:solidFill>
              <a:srgbClr val="000000"/>
            </a:solidFill>
            <a:round/>
            <a:headEnd/>
            <a:tailEnd/>
          </a:ln>
        </p:spPr>
        <p:txBody>
          <a:bodyPr wrap="none" anchor="ctr"/>
          <a:lstStyle/>
          <a:p>
            <a:pPr algn="ctr" fontAlgn="auto">
              <a:spcBef>
                <a:spcPts val="0"/>
              </a:spcBef>
              <a:spcAft>
                <a:spcPts val="0"/>
              </a:spcAft>
            </a:pPr>
            <a:r>
              <a:rPr lang="en-US" sz="1400">
                <a:solidFill>
                  <a:srgbClr val="000000"/>
                </a:solidFill>
                <a:latin typeface="Calibri"/>
              </a:rPr>
              <a:t>WaterML</a:t>
            </a:r>
          </a:p>
        </p:txBody>
      </p:sp>
      <p:sp>
        <p:nvSpPr>
          <p:cNvPr id="89" name="Line 9"/>
          <p:cNvSpPr>
            <a:spLocks noChangeShapeType="1"/>
          </p:cNvSpPr>
          <p:nvPr/>
        </p:nvSpPr>
        <p:spPr bwMode="auto">
          <a:xfrm>
            <a:off x="2394501" y="1743897"/>
            <a:ext cx="342742" cy="0"/>
          </a:xfrm>
          <a:prstGeom prst="line">
            <a:avLst/>
          </a:prstGeom>
          <a:noFill/>
          <a:ln w="9525">
            <a:solidFill>
              <a:srgbClr val="000000"/>
            </a:solidFill>
            <a:round/>
            <a:headEnd/>
            <a:tailEnd/>
          </a:ln>
        </p:spPr>
        <p:txBody>
          <a:bodyPr/>
          <a:lstStyle/>
          <a:p>
            <a:pPr fontAlgn="auto">
              <a:spcBef>
                <a:spcPts val="0"/>
              </a:spcBef>
              <a:spcAft>
                <a:spcPts val="0"/>
              </a:spcAft>
            </a:pPr>
            <a:endParaRPr lang="en-US">
              <a:solidFill>
                <a:prstClr val="black"/>
              </a:solidFill>
              <a:latin typeface="Calibri"/>
            </a:endParaRPr>
          </a:p>
        </p:txBody>
      </p:sp>
      <p:sp>
        <p:nvSpPr>
          <p:cNvPr id="90" name="Line 10"/>
          <p:cNvSpPr>
            <a:spLocks noChangeShapeType="1"/>
          </p:cNvSpPr>
          <p:nvPr/>
        </p:nvSpPr>
        <p:spPr bwMode="auto">
          <a:xfrm>
            <a:off x="2394501" y="1935486"/>
            <a:ext cx="342742" cy="0"/>
          </a:xfrm>
          <a:prstGeom prst="line">
            <a:avLst/>
          </a:prstGeom>
          <a:noFill/>
          <a:ln w="9525">
            <a:solidFill>
              <a:srgbClr val="000000"/>
            </a:solidFill>
            <a:round/>
            <a:headEnd/>
            <a:tailEnd/>
          </a:ln>
        </p:spPr>
        <p:txBody>
          <a:bodyPr/>
          <a:lstStyle/>
          <a:p>
            <a:pPr fontAlgn="auto">
              <a:spcBef>
                <a:spcPts val="0"/>
              </a:spcBef>
              <a:spcAft>
                <a:spcPts val="0"/>
              </a:spcAft>
            </a:pPr>
            <a:endParaRPr lang="en-US">
              <a:solidFill>
                <a:prstClr val="black"/>
              </a:solidFill>
              <a:latin typeface="Calibri"/>
            </a:endParaRPr>
          </a:p>
        </p:txBody>
      </p:sp>
      <p:sp>
        <p:nvSpPr>
          <p:cNvPr id="91" name="Line 11"/>
          <p:cNvSpPr>
            <a:spLocks noChangeShapeType="1"/>
          </p:cNvSpPr>
          <p:nvPr/>
        </p:nvSpPr>
        <p:spPr bwMode="auto">
          <a:xfrm>
            <a:off x="2394501" y="2127075"/>
            <a:ext cx="342742" cy="0"/>
          </a:xfrm>
          <a:prstGeom prst="line">
            <a:avLst/>
          </a:prstGeom>
          <a:noFill/>
          <a:ln w="9525">
            <a:solidFill>
              <a:srgbClr val="000000"/>
            </a:solidFill>
            <a:round/>
            <a:headEnd/>
            <a:tailEnd/>
          </a:ln>
        </p:spPr>
        <p:txBody>
          <a:bodyPr/>
          <a:lstStyle/>
          <a:p>
            <a:pPr fontAlgn="auto">
              <a:spcBef>
                <a:spcPts val="0"/>
              </a:spcBef>
              <a:spcAft>
                <a:spcPts val="0"/>
              </a:spcAft>
            </a:pPr>
            <a:endParaRPr lang="en-US">
              <a:solidFill>
                <a:prstClr val="black"/>
              </a:solidFill>
              <a:latin typeface="Calibri"/>
            </a:endParaRPr>
          </a:p>
        </p:txBody>
      </p:sp>
      <p:sp>
        <p:nvSpPr>
          <p:cNvPr id="92" name="Oval 15"/>
          <p:cNvSpPr>
            <a:spLocks noChangeArrowheads="1"/>
          </p:cNvSpPr>
          <p:nvPr/>
        </p:nvSpPr>
        <p:spPr bwMode="auto">
          <a:xfrm>
            <a:off x="2330663" y="2271716"/>
            <a:ext cx="110518" cy="95794"/>
          </a:xfrm>
          <a:prstGeom prst="ellipse">
            <a:avLst/>
          </a:prstGeom>
          <a:solidFill>
            <a:srgbClr val="DEFEE3"/>
          </a:solidFill>
          <a:ln w="9525">
            <a:solidFill>
              <a:srgbClr val="000000"/>
            </a:solidFill>
            <a:round/>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93" name="Line 11"/>
          <p:cNvSpPr>
            <a:spLocks noChangeShapeType="1"/>
          </p:cNvSpPr>
          <p:nvPr/>
        </p:nvSpPr>
        <p:spPr bwMode="auto">
          <a:xfrm>
            <a:off x="2395653" y="2319610"/>
            <a:ext cx="342742" cy="0"/>
          </a:xfrm>
          <a:prstGeom prst="line">
            <a:avLst/>
          </a:prstGeom>
          <a:noFill/>
          <a:ln w="9525">
            <a:solidFill>
              <a:srgbClr val="000000"/>
            </a:solidFill>
            <a:round/>
            <a:headEnd/>
            <a:tailEnd/>
          </a:ln>
        </p:spPr>
        <p:txBody>
          <a:bodyPr/>
          <a:lstStyle/>
          <a:p>
            <a:pPr fontAlgn="auto">
              <a:spcBef>
                <a:spcPts val="0"/>
              </a:spcBef>
              <a:spcAft>
                <a:spcPts val="0"/>
              </a:spcAft>
            </a:pPr>
            <a:endParaRPr lang="en-US">
              <a:solidFill>
                <a:prstClr val="black"/>
              </a:solidFill>
              <a:latin typeface="Calibri"/>
            </a:endParaRPr>
          </a:p>
        </p:txBody>
      </p:sp>
      <p:cxnSp>
        <p:nvCxnSpPr>
          <p:cNvPr id="97" name="Straight Arrow Connector 96"/>
          <p:cNvCxnSpPr>
            <a:stCxn id="63" idx="0"/>
            <a:endCxn id="62" idx="3"/>
          </p:cNvCxnSpPr>
          <p:nvPr/>
        </p:nvCxnSpPr>
        <p:spPr>
          <a:xfrm rot="5400000" flipH="1" flipV="1">
            <a:off x="1658514" y="2582368"/>
            <a:ext cx="22697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 name="Right Arrow 101"/>
          <p:cNvSpPr/>
          <p:nvPr/>
        </p:nvSpPr>
        <p:spPr>
          <a:xfrm>
            <a:off x="4404360" y="2148840"/>
            <a:ext cx="89916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58"/>
          <p:cNvSpPr>
            <a:spLocks noChangeArrowheads="1"/>
          </p:cNvSpPr>
          <p:nvPr/>
        </p:nvSpPr>
        <p:spPr bwMode="auto">
          <a:xfrm>
            <a:off x="2469298" y="3703319"/>
            <a:ext cx="1837362" cy="307777"/>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rPr>
              <a:t>ASCII                  text</a:t>
            </a:r>
            <a:endParaRPr kumimoji="0" lang="en-US" sz="1400" b="0" i="0" u="none" strike="noStrike" kern="0" cap="none" spc="0" normalizeH="0" baseline="0" noProof="0" dirty="0">
              <a:ln>
                <a:noFill/>
              </a:ln>
              <a:solidFill>
                <a:srgbClr val="000000"/>
              </a:solidFill>
              <a:effectLst/>
              <a:uLnTx/>
              <a:uFillTx/>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85"/>
          <p:cNvGrpSpPr/>
          <p:nvPr/>
        </p:nvGrpSpPr>
        <p:grpSpPr>
          <a:xfrm>
            <a:off x="1600199" y="1104900"/>
            <a:ext cx="1585786" cy="1159672"/>
            <a:chOff x="1600199" y="1104900"/>
            <a:chExt cx="1585786" cy="1159672"/>
          </a:xfrm>
        </p:grpSpPr>
        <p:pic>
          <p:nvPicPr>
            <p:cNvPr id="20486" name="Picture 6" descr="http://blogs.federaltimes.com/federal-times-blog/files/2009/01/compact_fluorescent_light_bulb.jpg"/>
            <p:cNvPicPr>
              <a:picLocks noChangeAspect="1" noChangeArrowheads="1"/>
            </p:cNvPicPr>
            <p:nvPr/>
          </p:nvPicPr>
          <p:blipFill>
            <a:blip r:embed="rId2" cstate="print"/>
            <a:srcRect/>
            <a:stretch>
              <a:fillRect/>
            </a:stretch>
          </p:blipFill>
          <p:spPr bwMode="auto">
            <a:xfrm>
              <a:off x="2133601" y="1104900"/>
              <a:ext cx="1052384" cy="1159672"/>
            </a:xfrm>
            <a:prstGeom prst="rect">
              <a:avLst/>
            </a:prstGeom>
            <a:noFill/>
          </p:spPr>
        </p:pic>
        <p:cxnSp>
          <p:nvCxnSpPr>
            <p:cNvPr id="10" name="Straight Arrow Connector 9"/>
            <p:cNvCxnSpPr>
              <a:stCxn id="20482" idx="3"/>
              <a:endCxn id="20486" idx="1"/>
            </p:cNvCxnSpPr>
            <p:nvPr/>
          </p:nvCxnSpPr>
          <p:spPr>
            <a:xfrm flipV="1">
              <a:off x="1600199" y="1684736"/>
              <a:ext cx="533402" cy="110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6" name="Group 90"/>
          <p:cNvGrpSpPr/>
          <p:nvPr/>
        </p:nvGrpSpPr>
        <p:grpSpPr>
          <a:xfrm>
            <a:off x="457200" y="2209800"/>
            <a:ext cx="8296275" cy="990600"/>
            <a:chOff x="457200" y="2209800"/>
            <a:chExt cx="8296275" cy="990600"/>
          </a:xfrm>
        </p:grpSpPr>
        <p:pic>
          <p:nvPicPr>
            <p:cNvPr id="20491" name="Picture 11"/>
            <p:cNvPicPr>
              <a:picLocks noChangeAspect="1" noChangeArrowheads="1"/>
            </p:cNvPicPr>
            <p:nvPr/>
          </p:nvPicPr>
          <p:blipFill>
            <a:blip r:embed="rId3" cstate="print"/>
            <a:srcRect/>
            <a:stretch>
              <a:fillRect/>
            </a:stretch>
          </p:blipFill>
          <p:spPr bwMode="auto">
            <a:xfrm>
              <a:off x="457200" y="2819400"/>
              <a:ext cx="8296275" cy="381000"/>
            </a:xfrm>
            <a:prstGeom prst="rect">
              <a:avLst/>
            </a:prstGeom>
            <a:noFill/>
            <a:ln w="9525">
              <a:noFill/>
              <a:miter lim="800000"/>
              <a:headEnd/>
              <a:tailEnd/>
            </a:ln>
          </p:spPr>
        </p:pic>
        <p:cxnSp>
          <p:nvCxnSpPr>
            <p:cNvPr id="22" name="Straight Arrow Connector 21"/>
            <p:cNvCxnSpPr/>
            <p:nvPr/>
          </p:nvCxnSpPr>
          <p:spPr>
            <a:xfrm rot="10800000" flipV="1">
              <a:off x="6781800" y="2209800"/>
              <a:ext cx="7620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a:endCxn id="4" idx="0"/>
          </p:cNvCxnSpPr>
          <p:nvPr/>
        </p:nvCxnSpPr>
        <p:spPr>
          <a:xfrm>
            <a:off x="2209800" y="3124200"/>
            <a:ext cx="2081561" cy="762000"/>
          </a:xfrm>
          <a:prstGeom prst="straightConnector1">
            <a:avLst/>
          </a:prstGeom>
          <a:ln w="28575">
            <a:headEnd type="arrow"/>
            <a:tailEnd type="none"/>
          </a:ln>
        </p:spPr>
        <p:style>
          <a:lnRef idx="1">
            <a:schemeClr val="accent1"/>
          </a:lnRef>
          <a:fillRef idx="0">
            <a:schemeClr val="accent1"/>
          </a:fillRef>
          <a:effectRef idx="0">
            <a:schemeClr val="accent1"/>
          </a:effectRef>
          <a:fontRef idx="minor">
            <a:schemeClr val="tx1"/>
          </a:fontRef>
        </p:style>
      </p:cxnSp>
      <p:grpSp>
        <p:nvGrpSpPr>
          <p:cNvPr id="8" name="Group 92"/>
          <p:cNvGrpSpPr/>
          <p:nvPr/>
        </p:nvGrpSpPr>
        <p:grpSpPr>
          <a:xfrm>
            <a:off x="228600" y="3581400"/>
            <a:ext cx="4062761" cy="1371601"/>
            <a:chOff x="228600" y="3581400"/>
            <a:chExt cx="4062761" cy="1371601"/>
          </a:xfrm>
        </p:grpSpPr>
        <p:pic>
          <p:nvPicPr>
            <p:cNvPr id="20495" name="Picture 15" descr="http://www.onlinebusinessolutions.net/eBay/images/COMPUTER20CRASH.gif"/>
            <p:cNvPicPr>
              <a:picLocks noChangeAspect="1" noChangeArrowheads="1"/>
            </p:cNvPicPr>
            <p:nvPr/>
          </p:nvPicPr>
          <p:blipFill>
            <a:blip r:embed="rId4" cstate="print"/>
            <a:srcRect/>
            <a:stretch>
              <a:fillRect/>
            </a:stretch>
          </p:blipFill>
          <p:spPr bwMode="auto">
            <a:xfrm>
              <a:off x="228600" y="3581400"/>
              <a:ext cx="2270555" cy="1371601"/>
            </a:xfrm>
            <a:prstGeom prst="rect">
              <a:avLst/>
            </a:prstGeom>
            <a:noFill/>
          </p:spPr>
        </p:pic>
        <p:cxnSp>
          <p:nvCxnSpPr>
            <p:cNvPr id="32" name="Straight Arrow Connector 31"/>
            <p:cNvCxnSpPr>
              <a:stCxn id="4" idx="0"/>
              <a:endCxn id="20495" idx="3"/>
            </p:cNvCxnSpPr>
            <p:nvPr/>
          </p:nvCxnSpPr>
          <p:spPr>
            <a:xfrm rot="16200000" flipH="1" flipV="1">
              <a:off x="3204757" y="3180597"/>
              <a:ext cx="381001" cy="179220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a:stCxn id="4" idx="0"/>
          </p:cNvCxnSpPr>
          <p:nvPr/>
        </p:nvCxnSpPr>
        <p:spPr>
          <a:xfrm rot="16200000" flipV="1">
            <a:off x="3479181" y="3074020"/>
            <a:ext cx="685800" cy="9385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 idx="0"/>
          </p:cNvCxnSpPr>
          <p:nvPr/>
        </p:nvCxnSpPr>
        <p:spPr>
          <a:xfrm rot="16200000" flipV="1">
            <a:off x="3898281" y="3493120"/>
            <a:ext cx="685800" cy="1003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 idx="0"/>
          </p:cNvCxnSpPr>
          <p:nvPr/>
        </p:nvCxnSpPr>
        <p:spPr>
          <a:xfrm rot="5400000" flipH="1" flipV="1">
            <a:off x="4355481" y="3060082"/>
            <a:ext cx="761999" cy="8902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 idx="0"/>
          </p:cNvCxnSpPr>
          <p:nvPr/>
        </p:nvCxnSpPr>
        <p:spPr>
          <a:xfrm rot="5400000" flipH="1" flipV="1">
            <a:off x="4888881" y="2526682"/>
            <a:ext cx="761999" cy="19570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94"/>
          <p:cNvGrpSpPr/>
          <p:nvPr/>
        </p:nvGrpSpPr>
        <p:grpSpPr>
          <a:xfrm>
            <a:off x="3886200" y="4868215"/>
            <a:ext cx="2438400" cy="1644041"/>
            <a:chOff x="3886200" y="4868215"/>
            <a:chExt cx="2438400" cy="1644041"/>
          </a:xfrm>
        </p:grpSpPr>
        <p:pic>
          <p:nvPicPr>
            <p:cNvPr id="20499" name="Picture 19" descr="http://www.dccomputersllc.com/images/HappyComputerMan.gif"/>
            <p:cNvPicPr>
              <a:picLocks noChangeAspect="1" noChangeArrowheads="1"/>
            </p:cNvPicPr>
            <p:nvPr/>
          </p:nvPicPr>
          <p:blipFill>
            <a:blip r:embed="rId5" cstate="print"/>
            <a:srcRect/>
            <a:stretch>
              <a:fillRect/>
            </a:stretch>
          </p:blipFill>
          <p:spPr bwMode="auto">
            <a:xfrm>
              <a:off x="4724400" y="4868215"/>
              <a:ext cx="1600200" cy="1644041"/>
            </a:xfrm>
            <a:prstGeom prst="rect">
              <a:avLst/>
            </a:prstGeom>
            <a:noFill/>
          </p:spPr>
        </p:pic>
        <p:cxnSp>
          <p:nvCxnSpPr>
            <p:cNvPr id="67" name="Straight Arrow Connector 66"/>
            <p:cNvCxnSpPr>
              <a:stCxn id="20497" idx="3"/>
              <a:endCxn id="20499" idx="1"/>
            </p:cNvCxnSpPr>
            <p:nvPr/>
          </p:nvCxnSpPr>
          <p:spPr>
            <a:xfrm>
              <a:off x="3886200" y="5690236"/>
              <a:ext cx="838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72" name="Straight Arrow Connector 71"/>
          <p:cNvCxnSpPr>
            <a:stCxn id="20499" idx="0"/>
          </p:cNvCxnSpPr>
          <p:nvPr/>
        </p:nvCxnSpPr>
        <p:spPr>
          <a:xfrm rot="5400000" flipH="1" flipV="1">
            <a:off x="5128744" y="3596159"/>
            <a:ext cx="1667813" cy="8763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20482" idx="3"/>
          </p:cNvCxnSpPr>
          <p:nvPr/>
        </p:nvCxnSpPr>
        <p:spPr>
          <a:xfrm rot="10800000">
            <a:off x="1600200" y="1685839"/>
            <a:ext cx="4648205" cy="13298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 idx="0"/>
          </p:cNvCxnSpPr>
          <p:nvPr/>
        </p:nvCxnSpPr>
        <p:spPr>
          <a:xfrm rot="5400000" flipH="1" flipV="1">
            <a:off x="5460381" y="1955182"/>
            <a:ext cx="761999" cy="31000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1" name="Group 93"/>
          <p:cNvGrpSpPr/>
          <p:nvPr/>
        </p:nvGrpSpPr>
        <p:grpSpPr>
          <a:xfrm>
            <a:off x="1905000" y="3886200"/>
            <a:ext cx="2386361" cy="2769871"/>
            <a:chOff x="1905000" y="3886200"/>
            <a:chExt cx="2386361" cy="2769871"/>
          </a:xfrm>
        </p:grpSpPr>
        <p:pic>
          <p:nvPicPr>
            <p:cNvPr id="20497" name="Picture 17" descr="Gis Software that is Simple and Easy to use."/>
            <p:cNvPicPr>
              <a:picLocks noChangeAspect="1" noChangeArrowheads="1"/>
            </p:cNvPicPr>
            <p:nvPr/>
          </p:nvPicPr>
          <p:blipFill>
            <a:blip r:embed="rId6" cstate="print"/>
            <a:srcRect/>
            <a:stretch>
              <a:fillRect/>
            </a:stretch>
          </p:blipFill>
          <p:spPr bwMode="auto">
            <a:xfrm>
              <a:off x="1905000" y="4724400"/>
              <a:ext cx="1981200" cy="1931671"/>
            </a:xfrm>
            <a:prstGeom prst="rect">
              <a:avLst/>
            </a:prstGeom>
            <a:noFill/>
          </p:spPr>
        </p:pic>
        <p:cxnSp>
          <p:nvCxnSpPr>
            <p:cNvPr id="59" name="Straight Arrow Connector 58"/>
            <p:cNvCxnSpPr>
              <a:stCxn id="4" idx="0"/>
              <a:endCxn id="20497" idx="0"/>
            </p:cNvCxnSpPr>
            <p:nvPr/>
          </p:nvCxnSpPr>
          <p:spPr>
            <a:xfrm rot="16200000" flipH="1" flipV="1">
              <a:off x="3174381" y="3607419"/>
              <a:ext cx="838200" cy="139576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97" name="5-Point Star 96"/>
          <p:cNvSpPr/>
          <p:nvPr/>
        </p:nvSpPr>
        <p:spPr>
          <a:xfrm>
            <a:off x="7772400" y="2667000"/>
            <a:ext cx="990600" cy="685800"/>
          </a:xfrm>
          <a:prstGeom prst="star5">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01"/>
          <p:cNvGrpSpPr/>
          <p:nvPr/>
        </p:nvGrpSpPr>
        <p:grpSpPr>
          <a:xfrm>
            <a:off x="7086600" y="3124200"/>
            <a:ext cx="1828800" cy="2286000"/>
            <a:chOff x="7086600" y="3124200"/>
            <a:chExt cx="1828800" cy="2286000"/>
          </a:xfrm>
        </p:grpSpPr>
        <p:sp>
          <p:nvSpPr>
            <p:cNvPr id="98" name="Rectangle 97"/>
            <p:cNvSpPr/>
            <p:nvPr/>
          </p:nvSpPr>
          <p:spPr>
            <a:xfrm>
              <a:off x="7086600" y="3581400"/>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Arrow Connector 98"/>
            <p:cNvCxnSpPr>
              <a:stCxn id="98" idx="0"/>
            </p:cNvCxnSpPr>
            <p:nvPr/>
          </p:nvCxnSpPr>
          <p:spPr>
            <a:xfrm rot="16200000" flipV="1">
              <a:off x="7467600" y="3048000"/>
              <a:ext cx="4572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4" name="Group 70"/>
          <p:cNvGrpSpPr/>
          <p:nvPr/>
        </p:nvGrpSpPr>
        <p:grpSpPr>
          <a:xfrm>
            <a:off x="5715000" y="1143000"/>
            <a:ext cx="3276600" cy="1328475"/>
            <a:chOff x="5715000" y="1143000"/>
            <a:chExt cx="3276600" cy="1328475"/>
          </a:xfrm>
        </p:grpSpPr>
        <p:grpSp>
          <p:nvGrpSpPr>
            <p:cNvPr id="15" name="Group 87"/>
            <p:cNvGrpSpPr/>
            <p:nvPr/>
          </p:nvGrpSpPr>
          <p:grpSpPr>
            <a:xfrm>
              <a:off x="5715000" y="1143000"/>
              <a:ext cx="3162300" cy="1057275"/>
              <a:chOff x="5715000" y="1143000"/>
              <a:chExt cx="3162300" cy="1057275"/>
            </a:xfrm>
          </p:grpSpPr>
          <p:grpSp>
            <p:nvGrpSpPr>
              <p:cNvPr id="16" name="Group 16"/>
              <p:cNvGrpSpPr/>
              <p:nvPr/>
            </p:nvGrpSpPr>
            <p:grpSpPr>
              <a:xfrm>
                <a:off x="6400800" y="1143000"/>
                <a:ext cx="2476500" cy="1057275"/>
                <a:chOff x="6400800" y="1143000"/>
                <a:chExt cx="2476500" cy="1057275"/>
              </a:xfrm>
            </p:grpSpPr>
            <p:pic>
              <p:nvPicPr>
                <p:cNvPr id="20490" name="Picture 10"/>
                <p:cNvPicPr>
                  <a:picLocks noChangeAspect="1" noChangeArrowheads="1"/>
                </p:cNvPicPr>
                <p:nvPr/>
              </p:nvPicPr>
              <p:blipFill>
                <a:blip r:embed="rId7" cstate="print"/>
                <a:srcRect/>
                <a:stretch>
                  <a:fillRect/>
                </a:stretch>
              </p:blipFill>
              <p:spPr bwMode="auto">
                <a:xfrm>
                  <a:off x="6400800" y="1447800"/>
                  <a:ext cx="2400300" cy="752475"/>
                </a:xfrm>
                <a:prstGeom prst="rect">
                  <a:avLst/>
                </a:prstGeom>
                <a:noFill/>
                <a:ln w="9525">
                  <a:noFill/>
                  <a:miter lim="800000"/>
                  <a:headEnd/>
                  <a:tailEnd/>
                </a:ln>
              </p:spPr>
            </p:pic>
            <p:pic>
              <p:nvPicPr>
                <p:cNvPr id="20489" name="Picture 9"/>
                <p:cNvPicPr>
                  <a:picLocks noChangeAspect="1" noChangeArrowheads="1"/>
                </p:cNvPicPr>
                <p:nvPr/>
              </p:nvPicPr>
              <p:blipFill>
                <a:blip r:embed="rId8" cstate="print"/>
                <a:srcRect/>
                <a:stretch>
                  <a:fillRect/>
                </a:stretch>
              </p:blipFill>
              <p:spPr bwMode="auto">
                <a:xfrm>
                  <a:off x="6858000" y="1143000"/>
                  <a:ext cx="2019300" cy="409575"/>
                </a:xfrm>
                <a:prstGeom prst="rect">
                  <a:avLst/>
                </a:prstGeom>
                <a:noFill/>
                <a:ln w="9525">
                  <a:noFill/>
                  <a:miter lim="800000"/>
                  <a:headEnd/>
                  <a:tailEnd/>
                </a:ln>
              </p:spPr>
            </p:pic>
          </p:grpSp>
          <p:cxnSp>
            <p:nvCxnSpPr>
              <p:cNvPr id="18" name="Straight Arrow Connector 17"/>
              <p:cNvCxnSpPr/>
              <p:nvPr/>
            </p:nvCxnSpPr>
            <p:spPr>
              <a:xfrm>
                <a:off x="5715000" y="1676400"/>
                <a:ext cx="685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39938" name="Picture 2" descr="MapWindow Open Source GIS, Free Download!"/>
            <p:cNvPicPr>
              <a:picLocks noChangeAspect="1" noChangeArrowheads="1"/>
            </p:cNvPicPr>
            <p:nvPr/>
          </p:nvPicPr>
          <p:blipFill>
            <a:blip r:embed="rId9" cstate="print"/>
            <a:srcRect/>
            <a:stretch>
              <a:fillRect/>
            </a:stretch>
          </p:blipFill>
          <p:spPr bwMode="auto">
            <a:xfrm>
              <a:off x="7162800" y="2032914"/>
              <a:ext cx="1828800" cy="438561"/>
            </a:xfrm>
            <a:prstGeom prst="rect">
              <a:avLst/>
            </a:prstGeom>
            <a:solidFill>
              <a:schemeClr val="bg1"/>
            </a:solidFill>
          </p:spPr>
        </p:pic>
      </p:grpSp>
      <p:sp>
        <p:nvSpPr>
          <p:cNvPr id="46" name="Title 1"/>
          <p:cNvSpPr>
            <a:spLocks noGrp="1"/>
          </p:cNvSpPr>
          <p:nvPr>
            <p:ph type="title"/>
          </p:nvPr>
        </p:nvSpPr>
        <p:spPr>
          <a:xfrm>
            <a:off x="457200" y="-76200"/>
            <a:ext cx="8229600" cy="1143000"/>
          </a:xfrm>
        </p:spPr>
        <p:txBody>
          <a:bodyPr/>
          <a:lstStyle/>
          <a:p>
            <a:r>
              <a:rPr lang="en-US" dirty="0" smtClean="0">
                <a:solidFill>
                  <a:schemeClr val="bg1"/>
                </a:solidFill>
              </a:rPr>
              <a:t>How Open Source </a:t>
            </a:r>
            <a:r>
              <a:rPr lang="en-US" i="1" dirty="0" smtClean="0">
                <a:solidFill>
                  <a:schemeClr val="bg1"/>
                </a:solidFill>
              </a:rPr>
              <a:t>Works</a:t>
            </a:r>
            <a:endParaRPr lang="en-US" i="1" dirty="0">
              <a:solidFill>
                <a:schemeClr val="bg1"/>
              </a:solidFill>
            </a:endParaRPr>
          </a:p>
        </p:txBody>
      </p:sp>
      <p:grpSp>
        <p:nvGrpSpPr>
          <p:cNvPr id="50" name="Group 49"/>
          <p:cNvGrpSpPr/>
          <p:nvPr/>
        </p:nvGrpSpPr>
        <p:grpSpPr>
          <a:xfrm>
            <a:off x="426600" y="757228"/>
            <a:ext cx="1173599" cy="1857222"/>
            <a:chOff x="426600" y="757228"/>
            <a:chExt cx="1173599" cy="1857222"/>
          </a:xfrm>
        </p:grpSpPr>
        <p:pic>
          <p:nvPicPr>
            <p:cNvPr id="20482" name="Picture 2"/>
            <p:cNvPicPr>
              <a:picLocks noChangeAspect="1" noChangeArrowheads="1"/>
            </p:cNvPicPr>
            <p:nvPr/>
          </p:nvPicPr>
          <p:blipFill>
            <a:blip r:embed="rId10" cstate="print"/>
            <a:stretch>
              <a:fillRect/>
            </a:stretch>
          </p:blipFill>
          <p:spPr bwMode="auto">
            <a:xfrm>
              <a:off x="426600" y="757228"/>
              <a:ext cx="1173599" cy="1857222"/>
            </a:xfrm>
            <a:prstGeom prst="rect">
              <a:avLst/>
            </a:prstGeom>
            <a:noFill/>
            <a:ln w="9525">
              <a:noFill/>
              <a:miter lim="800000"/>
              <a:headEnd/>
              <a:tailEnd/>
            </a:ln>
          </p:spPr>
        </p:pic>
        <p:sp>
          <p:nvSpPr>
            <p:cNvPr id="47" name="TextBox 46"/>
            <p:cNvSpPr txBox="1"/>
            <p:nvPr/>
          </p:nvSpPr>
          <p:spPr>
            <a:xfrm>
              <a:off x="762000" y="2057400"/>
              <a:ext cx="457200" cy="246221"/>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a:r>
                <a:rPr lang="en-US" sz="1600" dirty="0" smtClean="0"/>
                <a:t>HIS</a:t>
              </a:r>
              <a:endParaRPr lang="en-US" sz="1600" dirty="0"/>
            </a:p>
          </p:txBody>
        </p:sp>
      </p:grpSp>
      <p:grpSp>
        <p:nvGrpSpPr>
          <p:cNvPr id="53" name="Group 52"/>
          <p:cNvGrpSpPr/>
          <p:nvPr/>
        </p:nvGrpSpPr>
        <p:grpSpPr>
          <a:xfrm>
            <a:off x="914401" y="3124200"/>
            <a:ext cx="4242907" cy="1752600"/>
            <a:chOff x="914401" y="3124200"/>
            <a:chExt cx="4242907" cy="1752600"/>
          </a:xfrm>
        </p:grpSpPr>
        <p:grpSp>
          <p:nvGrpSpPr>
            <p:cNvPr id="7" name="Group 91"/>
            <p:cNvGrpSpPr/>
            <p:nvPr/>
          </p:nvGrpSpPr>
          <p:grpSpPr>
            <a:xfrm>
              <a:off x="914401" y="3124200"/>
              <a:ext cx="4242907" cy="1617877"/>
              <a:chOff x="914401" y="3124200"/>
              <a:chExt cx="4242907" cy="1617877"/>
            </a:xfrm>
          </p:grpSpPr>
          <p:pic>
            <p:nvPicPr>
              <p:cNvPr id="4" name="Picture 2"/>
              <p:cNvPicPr>
                <a:picLocks noChangeAspect="1" noChangeArrowheads="1"/>
              </p:cNvPicPr>
              <p:nvPr/>
            </p:nvPicPr>
            <p:blipFill>
              <a:blip r:embed="rId11" cstate="print"/>
              <a:stretch>
                <a:fillRect/>
              </a:stretch>
            </p:blipFill>
            <p:spPr bwMode="auto">
              <a:xfrm>
                <a:off x="3425414" y="3886200"/>
                <a:ext cx="1731894" cy="855877"/>
              </a:xfrm>
              <a:prstGeom prst="rect">
                <a:avLst/>
              </a:prstGeom>
              <a:noFill/>
              <a:ln w="9525" algn="ctr">
                <a:noFill/>
                <a:miter lim="800000"/>
                <a:headEnd/>
                <a:tailEnd/>
              </a:ln>
            </p:spPr>
          </p:pic>
          <p:cxnSp>
            <p:nvCxnSpPr>
              <p:cNvPr id="24" name="Straight Arrow Connector 23"/>
              <p:cNvCxnSpPr>
                <a:stCxn id="4" idx="0"/>
              </p:cNvCxnSpPr>
              <p:nvPr/>
            </p:nvCxnSpPr>
            <p:spPr>
              <a:xfrm rot="16200000" flipV="1">
                <a:off x="2221881" y="1816720"/>
                <a:ext cx="762000" cy="33769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4038600" y="4630579"/>
              <a:ext cx="533400" cy="246221"/>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a:r>
                <a:rPr lang="en-US" sz="1600" dirty="0" smtClean="0"/>
                <a:t>INRA</a:t>
              </a:r>
              <a:endParaRPr lang="en-US" sz="1600" dirty="0"/>
            </a:p>
          </p:txBody>
        </p:sp>
      </p:grpSp>
      <p:grpSp>
        <p:nvGrpSpPr>
          <p:cNvPr id="57" name="Group 56"/>
          <p:cNvGrpSpPr/>
          <p:nvPr/>
        </p:nvGrpSpPr>
        <p:grpSpPr>
          <a:xfrm>
            <a:off x="7162800" y="4128992"/>
            <a:ext cx="1689100" cy="1190815"/>
            <a:chOff x="7162800" y="4128992"/>
            <a:chExt cx="1689100" cy="1190815"/>
          </a:xfrm>
        </p:grpSpPr>
        <p:pic>
          <p:nvPicPr>
            <p:cNvPr id="84" name="Picture 5"/>
            <p:cNvPicPr>
              <a:picLocks noChangeAspect="1" noChangeArrowheads="1"/>
            </p:cNvPicPr>
            <p:nvPr/>
          </p:nvPicPr>
          <p:blipFill>
            <a:blip r:embed="rId12" cstate="print"/>
            <a:stretch>
              <a:fillRect/>
            </a:stretch>
          </p:blipFill>
          <p:spPr bwMode="auto">
            <a:xfrm flipH="1">
              <a:off x="7162800" y="4128992"/>
              <a:ext cx="1689100" cy="1190815"/>
            </a:xfrm>
            <a:prstGeom prst="rect">
              <a:avLst/>
            </a:prstGeom>
            <a:noFill/>
            <a:ln w="9525" algn="ctr">
              <a:noFill/>
              <a:miter lim="800000"/>
              <a:headEnd/>
              <a:tailEnd/>
            </a:ln>
          </p:spPr>
        </p:pic>
        <p:sp>
          <p:nvSpPr>
            <p:cNvPr id="54" name="TextBox 53"/>
            <p:cNvSpPr txBox="1"/>
            <p:nvPr/>
          </p:nvSpPr>
          <p:spPr>
            <a:xfrm>
              <a:off x="7543800" y="4953000"/>
              <a:ext cx="457200" cy="246221"/>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a:r>
                <a:rPr lang="en-US" sz="1600" dirty="0" smtClean="0"/>
                <a:t>CZO</a:t>
              </a:r>
              <a:endParaRPr lang="en-US" sz="1600" dirty="0"/>
            </a:p>
          </p:txBody>
        </p:sp>
      </p:grpSp>
      <p:grpSp>
        <p:nvGrpSpPr>
          <p:cNvPr id="58" name="Group 57"/>
          <p:cNvGrpSpPr/>
          <p:nvPr/>
        </p:nvGrpSpPr>
        <p:grpSpPr>
          <a:xfrm>
            <a:off x="3185985" y="846536"/>
            <a:ext cx="2757615" cy="1676400"/>
            <a:chOff x="3185985" y="846536"/>
            <a:chExt cx="2757615" cy="1676400"/>
          </a:xfrm>
        </p:grpSpPr>
        <p:grpSp>
          <p:nvGrpSpPr>
            <p:cNvPr id="5" name="Group 86"/>
            <p:cNvGrpSpPr/>
            <p:nvPr/>
          </p:nvGrpSpPr>
          <p:grpSpPr>
            <a:xfrm>
              <a:off x="3185985" y="846536"/>
              <a:ext cx="2551247" cy="1676400"/>
              <a:chOff x="3185985" y="846536"/>
              <a:chExt cx="2551247" cy="1676400"/>
            </a:xfrm>
          </p:grpSpPr>
          <p:pic>
            <p:nvPicPr>
              <p:cNvPr id="20488" name="Picture 8" descr="A Basic Image of the MapWindow GIS software Interface."/>
              <p:cNvPicPr>
                <a:picLocks noChangeAspect="1" noChangeArrowheads="1"/>
              </p:cNvPicPr>
              <p:nvPr/>
            </p:nvPicPr>
            <p:blipFill>
              <a:blip r:embed="rId13" cstate="print"/>
              <a:srcRect/>
              <a:stretch>
                <a:fillRect/>
              </a:stretch>
            </p:blipFill>
            <p:spPr bwMode="auto">
              <a:xfrm>
                <a:off x="3657600" y="846536"/>
                <a:ext cx="2079632" cy="1676400"/>
              </a:xfrm>
              <a:prstGeom prst="rect">
                <a:avLst/>
              </a:prstGeom>
              <a:noFill/>
            </p:spPr>
          </p:pic>
          <p:cxnSp>
            <p:nvCxnSpPr>
              <p:cNvPr id="12" name="Straight Arrow Connector 11"/>
              <p:cNvCxnSpPr>
                <a:stCxn id="20486" idx="3"/>
                <a:endCxn id="20488" idx="1"/>
              </p:cNvCxnSpPr>
              <p:nvPr/>
            </p:nvCxnSpPr>
            <p:spPr>
              <a:xfrm>
                <a:off x="3185985" y="1684736"/>
                <a:ext cx="471615"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descr="http://download.codeplex.com/Project/Download/FileDownload.aspx?ProjectName=hydrodesktop&amp;DownloadId=97166&amp;Build=16586"/>
            <p:cNvPicPr>
              <a:picLocks noChangeAspect="1" noChangeArrowheads="1"/>
            </p:cNvPicPr>
            <p:nvPr/>
          </p:nvPicPr>
          <p:blipFill>
            <a:blip r:embed="rId14" cstate="print"/>
            <a:srcRect/>
            <a:stretch>
              <a:fillRect/>
            </a:stretch>
          </p:blipFill>
          <p:spPr bwMode="auto">
            <a:xfrm>
              <a:off x="3352800" y="1143000"/>
              <a:ext cx="2590800" cy="434728"/>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0" presetClass="path" presetSubtype="0" accel="50000" decel="50000" fill="hold" nodeType="clickEffect">
                                  <p:stCondLst>
                                    <p:cond delay="0"/>
                                  </p:stCondLst>
                                  <p:childTnLst>
                                    <p:animMotion origin="layout" path="M -2.77778E-7 4.6346E-6 C -0.00295 -0.0118 -0.00746 -0.02452 -0.01684 -0.02776 C -0.02534 -0.03516 -0.03402 -0.03955 -0.0427 -0.04672 C -0.0625 -0.06268 -0.08072 -0.07933 -0.1026 -0.08997 C -0.11475 -0.10292 -0.12968 -0.10893 -0.1427 -0.11934 C -0.17673 -0.14616 -0.12274 -0.1087 -0.17777 -0.14524 C -0.1875 -0.15171 -0.20034 -0.16513 -0.21024 -0.17299 C -0.21944 -0.18039 -0.23038 -0.18964 -0.2401 -0.19542 C -0.24427 -0.19797 -0.24895 -0.19843 -0.25312 -0.20074 C -0.27048 -0.21023 -0.2868 -0.22318 -0.3052 -0.23011 C -0.321 -0.2426 -0.34079 -0.24723 -0.35833 -0.2544 C -0.36614 -0.25763 -0.37239 -0.26342 -0.38038 -0.26642 C -0.38802 -0.27267 -0.39618 -0.2766 -0.40503 -0.27845 C -0.41302 -0.28377 -0.42656 -0.29556 -0.43628 -0.29926 C -0.44062 -0.30088 -0.44496 -0.30134 -0.4493 -0.30273 C -0.46267 -0.31152 -0.475 -0.31661 -0.48975 -0.3217 C -0.49756 -0.32447 -0.50486 -0.32956 -0.51302 -0.3321 C -0.53506 -0.35153 -0.56406 -0.35338 -0.58958 -0.35639 C -0.60416 -0.35986 -0.61892 -0.36101 -0.63368 -0.36332 C -0.65416 -0.36194 -0.6717 -0.358 -0.69218 -0.35639 C -0.70434 -0.35384 -0.71614 -0.35107 -0.72847 -0.34945 C -0.73628 -0.34251 -0.7401 -0.33557 -0.7467 -0.32702 C -0.75121 -0.31522 -0.75781 -0.30319 -0.76093 -0.29071 C -0.7618 -0.28724 -0.76267 -0.28377 -0.76354 -0.2803 C -0.76475 -0.27544 -0.76875 -0.26642 -0.76875 -0.26642 C -0.76979 -0.26018 -0.77118 -0.2537 -0.77256 -0.24746 C -0.77326 -0.24399 -0.77517 -0.23705 -0.77517 -0.23705 C -0.77673 -0.21092 -0.78159 -0.1797 -0.77256 -0.15565 C -0.76788 -0.12905 -0.75399 -0.11702 -0.73888 -0.10037 C -0.73055 -0.09112 -0.72881 -0.08858 -0.71805 -0.08141 C -0.71475 -0.0791 -0.71093 -0.0784 -0.70763 -0.07609 C -0.6894 -0.06383 -0.69253 -0.06129 -0.67256 -0.05874 C -0.64322 -0.04926 -0.61302 -0.05019 -0.58298 -0.04672 C -0.54583 -0.04764 -0.5335 -0.04071 -0.50763 -0.05204 C -0.49791 -0.0562 -0.49166 -0.06036 -0.48177 -0.06406 C -0.47656 -0.06615 -0.46614 -0.071 -0.46614 -0.071 C -0.45677 -0.08025 -0.44392 -0.08418 -0.43246 -0.0865 C -0.42899 -0.08881 -0.42534 -0.09066 -0.42204 -0.09344 C -0.41857 -0.09621 -0.41163 -0.10199 -0.41163 -0.10199 C -0.40711 -0.11425 -0.40017 -0.12697 -0.39079 -0.13321 C -0.38663 -0.14084 -0.38159 -0.14547 -0.37656 -0.15218 C -0.37413 -0.1612 -0.36875 -0.16813 -0.36493 -0.17646 C -0.3625 -0.18201 -0.35833 -0.19381 -0.35833 -0.19381 C -0.35694 -0.20167 -0.35538 -0.20861 -0.35312 -0.21624 C -0.35399 -0.25255 -0.35329 -0.27151 -0.36093 -0.30273 C -0.36232 -0.30828 -0.36684 -0.31152 -0.36875 -0.31661 C -0.37256 -0.32678 -0.37656 -0.33742 -0.38437 -0.34251 C -0.39236 -0.36379 -0.41302 -0.37466 -0.42986 -0.37882 C -0.44305 -0.38599 -0.45434 -0.38183 -0.46614 -0.37373 C -0.48454 -0.36101 -0.49843 -0.34251 -0.51024 -0.32008 C -0.51215 -0.31661 -0.51267 -0.31198 -0.51423 -0.30805 C -0.51909 -0.29626 -0.52187 -0.28377 -0.52586 -0.27174 C -0.52708 -0.2685 -0.5276 -0.2648 -0.52864 -0.26134 C -0.52916 -0.25948 -0.52986 -0.25602 -0.52986 -0.25602 C -0.53142 -0.23821 -0.53159 -0.21971 -0.53506 -0.20236 C -0.53541 -0.19658 -0.53628 -0.19103 -0.53628 -0.18525 C -0.53628 -0.17715 -0.53593 -0.16906 -0.53506 -0.16097 C -0.53472 -0.15726 -0.5335 -0.15403 -0.53246 -0.15056 C -0.52916 -0.13714 -0.52916 -0.11749 -0.51944 -0.10893 C -0.51475 -0.09899 -0.51354 -0.09436 -0.50503 -0.08997 C -0.48888 -0.06776 -0.46232 -0.05967 -0.4401 -0.05528 C -0.42586 -0.04926 -0.41093 -0.04857 -0.396 -0.04672 C -0.35347 -0.03354 -0.30312 -0.04718 -0.25833 -0.05204 C -0.25399 -0.05319 -0.24965 -0.05458 -0.24531 -0.05528 C -0.23281 -0.05689 -0.20763 -0.05874 -0.20763 -0.05874 C -0.20503 -0.05944 -0.2026 -0.06036 -0.2 -0.0606 C -0.19392 -0.06152 -0.18802 -0.06106 -0.18177 -0.06221 C -0.16666 -0.06499 -0.1526 -0.0754 -0.13888 -0.08303 C -0.12621 -0.08997 -0.11093 -0.09459 -0.10121 -0.10893 C -0.09079 -0.12442 -0.08229 -0.14894 -0.07656 -0.1679 C -0.07378 -0.17739 -0.07118 -0.18756 -0.06875 -0.19727 C -0.0684 -0.19889 -0.06753 -0.20236 -0.06753 -0.20236 C -0.06579 -0.22734 -0.06406 -0.25162 -0.06614 -0.27683 C -0.06892 -0.30967 -0.08315 -0.3328 -0.09739 -0.35824 C -0.11128 -0.38298 -0.12621 -0.40218 -0.1493 -0.41166 C -0.16145 -0.42392 -0.18541 -0.429 -0.2 -0.43085 C -0.20902 -0.43016 -0.21822 -0.43062 -0.22743 -0.429 C -0.23072 -0.42831 -0.23315 -0.42392 -0.23628 -0.42207 C -0.24131 -0.41929 -0.24687 -0.41929 -0.2519 -0.41698 C -0.25989 -0.41351 -0.26631 -0.40842 -0.27395 -0.40495 C -0.28211 -0.39755 -0.29045 -0.38923 -0.3 -0.38576 C -0.30416 -0.37998 -0.31076 -0.37119 -0.31545 -0.36679 C -0.32309 -0.35153 -0.33229 -0.33696 -0.3375 -0.32008 C -0.34184 -0.30643 -0.3427 -0.29117 -0.34409 -0.27683 C -0.34253 -0.23451 -0.34531 -0.25208 -0.33888 -0.22318 C -0.33559 -0.20814 -0.32256 -0.19334 -0.31284 -0.18525 C -0.30659 -0.17993 -0.30156 -0.17392 -0.29496 -0.16952 C -0.27239 -0.15449 -0.24531 -0.15148 -0.22065 -0.14709 C -0.20225 -0.13807 -0.17673 -0.13946 -0.15833 -0.13853 C -0.11614 -0.14038 -0.07552 -0.15079 -0.03368 -0.15565 C -0.01753 -0.15935 -0.0026 -0.16675 0.01303 -0.17299 C 0.01823 -0.17507 0.02066 -0.17507 0.02605 -0.17831 C 0.03334 -0.18247 0.03907 -0.18802 0.04688 -0.19034 C 0.0566 -0.19982 0.06528 -0.21624 0.07674 -0.22156 C 0.08073 -0.22873 0.08646 -0.23428 0.08976 -0.24214 C 0.09098 -0.24492 0.0915 -0.24792 0.09237 -0.25093 C 0.09289 -0.25255 0.09289 -0.2544 0.09358 -0.25602 C 0.09462 -0.25856 0.09619 -0.26041 0.0974 -0.26295 C 0.09844 -0.26527 0.09914 -0.26758 0.1 -0.26989 C 0.10174 -0.28492 0.10365 -0.30019 0.1066 -0.31499 C 0.10539 -0.32609 0.10296 -0.3506 0.0974 -0.35986 C 0.09497 -0.36402 0.08282 -0.37072 0.07935 -0.37373 C 0.0724 -0.37304 0.06546 -0.37327 0.05851 -0.37188 C 0.05573 -0.37142 0.0507 -0.36841 0.0507 -0.36841 C 0.03421 -0.34714 0.01598 -0.32447 0.00261 -0.29926 C -0.00225 -0.29024 -0.00538 -0.28122 -0.01163 -0.27336 C -0.01406 -0.26342 -0.01111 -0.27313 -0.01684 -0.26134 C -0.01996 -0.25463 -0.02135 -0.247 -0.02465 -0.24052 C -0.02673 -0.23173 -0.02864 -0.22225 -0.03246 -0.21462 C -0.03732 -0.19334 -0.04201 -0.17207 -0.0467 -0.15056 C -0.04861 -0.142 -0.04809 -0.13391 -0.0519 -0.12627 C -0.05468 -0.11471 -0.05451 -0.10199 -0.05572 -0.08997 C -0.0552 -0.07308 -0.05902 -0.02452 -0.0427 -0.01041 C -0.03819 -0.00648 -0.02934 -0.00625 -0.02465 -0.00532 C -0.01458 -0.00948 -0.00555 -0.01203 0.00521 -0.01203 " pathEditMode="relative" ptsTypes="ffffffffffffffffffffffffffffffffffffffffffffffffffffffffffffffffffffffffffffffffffffffffffffffffffffffffffffffffffA">
                                      <p:cBhvr>
                                        <p:cTn id="82" dur="2000" fill="hold"/>
                                        <p:tgtEl>
                                          <p:spTgt spid="57"/>
                                        </p:tgtEl>
                                        <p:attrNameLst>
                                          <p:attrName>ppt_x</p:attrName>
                                          <p:attrName>ppt_y</p:attrName>
                                        </p:attrNameLst>
                                      </p:cBhvr>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609600" y="1700523"/>
            <a:ext cx="7924800" cy="5081278"/>
          </a:xfrm>
          <a:prstGeom prst="rect">
            <a:avLst/>
          </a:prstGeom>
          <a:noFill/>
          <a:ln w="9525">
            <a:noFill/>
            <a:miter lim="800000"/>
            <a:headEnd/>
            <a:tailEnd/>
          </a:ln>
        </p:spPr>
      </p:pic>
      <p:sp>
        <p:nvSpPr>
          <p:cNvPr id="3" name="Title 1"/>
          <p:cNvSpPr txBox="1">
            <a:spLocks/>
          </p:cNvSpPr>
          <p:nvPr/>
        </p:nvSpPr>
        <p:spPr>
          <a:xfrm>
            <a:off x="0" y="0"/>
            <a:ext cx="9144000" cy="2364828"/>
          </a:xfrm>
          <a:prstGeom prst="rect">
            <a:avLst/>
          </a:prstGeom>
        </p:spPr>
        <p:txBody>
          <a:bodyPr vert="horz" lIns="313502" tIns="156751" rIns="313502" bIns="156751" rtlCol="0" anchor="t" anchorCtr="0">
            <a:normAutofit/>
          </a:bodyPr>
          <a:lstStyle/>
          <a:p>
            <a:pPr marL="0" marR="0" lvl="0" indent="0" algn="ctr" defTabSz="313502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HydroDesktop</a:t>
            </a:r>
            <a:r>
              <a:rPr kumimoji="0" lang="en-US" sz="3600" b="0" i="0" u="none" strike="noStrike" kern="1200" cap="none" spc="0" normalizeH="0" noProof="0" dirty="0" smtClean="0">
                <a:ln>
                  <a:noFill/>
                </a:ln>
                <a:solidFill>
                  <a:schemeClr val="tx1"/>
                </a:solidFill>
                <a:effectLst/>
                <a:uLnTx/>
                <a:uFillTx/>
                <a:latin typeface="+mj-lt"/>
                <a:ea typeface="+mj-ea"/>
                <a:cs typeface="+mj-cs"/>
              </a:rPr>
              <a:t> Design Specifications</a:t>
            </a:r>
            <a:br>
              <a:rPr kumimoji="0" lang="en-US" sz="3600" b="0" i="0" u="none" strike="noStrike" kern="1200" cap="none" spc="0" normalizeH="0" noProof="0" dirty="0" smtClean="0">
                <a:ln>
                  <a:noFill/>
                </a:ln>
                <a:solidFill>
                  <a:schemeClr val="tx1"/>
                </a:solidFill>
                <a:effectLst/>
                <a:uLnTx/>
                <a:uFillTx/>
                <a:latin typeface="+mj-lt"/>
                <a:ea typeface="+mj-ea"/>
                <a:cs typeface="+mj-cs"/>
              </a:rPr>
            </a:br>
            <a:r>
              <a:rPr kumimoji="0" lang="en-US" sz="3200" b="0" i="0" u="none" strike="noStrike" kern="1200" cap="none" spc="0" normalizeH="0" noProof="0" dirty="0" smtClean="0">
                <a:ln>
                  <a:noFill/>
                </a:ln>
                <a:solidFill>
                  <a:schemeClr val="bg1">
                    <a:lumMod val="65000"/>
                  </a:schemeClr>
                </a:solidFill>
                <a:effectLst/>
                <a:uLnTx/>
                <a:uFillTx/>
                <a:latin typeface="+mj-lt"/>
                <a:ea typeface="+mj-ea"/>
                <a:cs typeface="+mj-cs"/>
              </a:rPr>
              <a:t>available at </a:t>
            </a:r>
            <a:r>
              <a:rPr kumimoji="0" lang="en-US" sz="3200" b="0" i="0" u="none" strike="noStrike" kern="1200" cap="none" spc="0" normalizeH="0" noProof="0" dirty="0" smtClean="0">
                <a:ln>
                  <a:noFill/>
                </a:ln>
                <a:solidFill>
                  <a:schemeClr val="bg1">
                    <a:lumMod val="65000"/>
                  </a:schemeClr>
                </a:solidFill>
                <a:effectLst/>
                <a:uLnTx/>
                <a:uFillTx/>
                <a:latin typeface="+mj-lt"/>
                <a:ea typeface="+mj-ea"/>
                <a:cs typeface="+mj-cs"/>
                <a:hlinkClick r:id="rId3"/>
              </a:rPr>
              <a:t>www.hydrodesktop.org</a:t>
            </a:r>
            <a:r>
              <a:rPr kumimoji="0" lang="en-US" sz="3200" b="0" i="0" u="none" strike="noStrike" kern="1200" cap="none" spc="0" normalizeH="0" noProof="0" dirty="0" smtClean="0">
                <a:ln>
                  <a:noFill/>
                </a:ln>
                <a:solidFill>
                  <a:schemeClr val="bg1">
                    <a:lumMod val="65000"/>
                  </a:schemeClr>
                </a:solidFill>
                <a:effectLst/>
                <a:uLnTx/>
                <a:uFillTx/>
                <a:latin typeface="+mj-lt"/>
                <a:ea typeface="+mj-ea"/>
                <a:cs typeface="+mj-cs"/>
              </a:rPr>
              <a:t> </a:t>
            </a:r>
            <a:r>
              <a:rPr kumimoji="0" lang="en-US" sz="3600" b="0" i="0" u="none" strike="noStrike" kern="1200" cap="none" spc="0" normalizeH="0" noProof="0" dirty="0" smtClean="0">
                <a:ln>
                  <a:noFill/>
                </a:ln>
                <a:solidFill>
                  <a:schemeClr val="tx1"/>
                </a:solidFill>
                <a:effectLst/>
                <a:uLnTx/>
                <a:uFillTx/>
                <a:latin typeface="+mj-lt"/>
                <a:ea typeface="+mj-ea"/>
                <a:cs typeface="+mj-cs"/>
              </a:rPr>
              <a:t> </a:t>
            </a:r>
            <a:endParaRPr kumimoji="0" lang="en-US" sz="36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print"/>
          <a:srcRect/>
          <a:stretch>
            <a:fillRect/>
          </a:stretch>
        </p:blipFill>
        <p:spPr bwMode="auto">
          <a:xfrm>
            <a:off x="0" y="-1916"/>
            <a:ext cx="9143999" cy="68599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 y="1"/>
            <a:ext cx="9143999" cy="68599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2372</TotalTime>
  <Words>994</Words>
  <Application>Microsoft Office PowerPoint</Application>
  <PresentationFormat>On-screen Show (4:3)</PresentationFormat>
  <Paragraphs>184</Paragraphs>
  <Slides>35</Slides>
  <Notes>10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HydroDesktop: A Key Component of the CUAHSI/CZO HIS for Hydrologic Data Discovery, Visualization, and Analysis</vt:lpstr>
      <vt:lpstr>Slide 2</vt:lpstr>
      <vt:lpstr>Where does HydroDesktop Fit in HIS</vt:lpstr>
      <vt:lpstr>Slide 4</vt:lpstr>
      <vt:lpstr>CZO Data System Overview</vt:lpstr>
      <vt:lpstr>How Open Source Works</vt:lpstr>
      <vt:lpstr>Slide 7</vt:lpstr>
      <vt:lpstr>Slide 8</vt:lpstr>
      <vt:lpstr>Slide 9</vt:lpstr>
      <vt:lpstr>Slide 10</vt:lpstr>
      <vt:lpstr>Slide 11</vt:lpstr>
      <vt:lpstr>Slide 12</vt:lpstr>
      <vt:lpstr>Slide 13</vt:lpstr>
      <vt:lpstr>Slide 14</vt:lpstr>
      <vt:lpstr>HydroDesktop Plug-in Development</vt:lpstr>
      <vt:lpstr>HydroDesktop GIS Capabilities</vt:lpstr>
      <vt:lpstr>HydroDesktop Data Search</vt:lpstr>
      <vt:lpstr>HydroDesktop Data search – select region</vt:lpstr>
      <vt:lpstr>HydroDesktop Data search – select keywords</vt:lpstr>
      <vt:lpstr>HydroDesktop Data search – Search Results</vt:lpstr>
      <vt:lpstr>HydroDesktop Data Download</vt:lpstr>
      <vt:lpstr>Graphing Capabilities</vt:lpstr>
      <vt:lpstr>Graphing Capabilities</vt:lpstr>
      <vt:lpstr>Slide 24</vt:lpstr>
      <vt:lpstr>Slide 25</vt:lpstr>
      <vt:lpstr>OpenMI HydroModeler</vt:lpstr>
      <vt:lpstr>What’s Being Done for CZO…?</vt:lpstr>
      <vt:lpstr>Slide 28</vt:lpstr>
      <vt:lpstr>Slide 29</vt:lpstr>
      <vt:lpstr>Slide 30</vt:lpstr>
      <vt:lpstr>OLAP Data Cube Reanalysis and visualization:</vt:lpstr>
      <vt:lpstr>Slide 32</vt:lpstr>
      <vt:lpstr>Integrated toolbox and ModelBuilder</vt:lpstr>
      <vt:lpstr>Integrated Time Series Modeling + GIS Environment</vt:lpstr>
      <vt:lpstr>HydroDesktop: A Key Component of the CUAHSI/CZO HIS for Hydrologic Data Discovery, Visualization, and Analysis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 Stations</dc:title>
  <dc:creator>Dan</dc:creator>
  <cp:lastModifiedBy>Dan</cp:lastModifiedBy>
  <cp:revision>258</cp:revision>
  <dcterms:created xsi:type="dcterms:W3CDTF">2006-08-16T00:00:00Z</dcterms:created>
  <dcterms:modified xsi:type="dcterms:W3CDTF">2010-05-19T05:58:38Z</dcterms:modified>
</cp:coreProperties>
</file>